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2"/>
  </p:notesMasterIdLst>
  <p:sldIdLst>
    <p:sldId id="256" r:id="rId5"/>
    <p:sldId id="257" r:id="rId6"/>
    <p:sldId id="307" r:id="rId7"/>
    <p:sldId id="258" r:id="rId8"/>
    <p:sldId id="262" r:id="rId9"/>
    <p:sldId id="261" r:id="rId10"/>
    <p:sldId id="302" r:id="rId11"/>
    <p:sldId id="292" r:id="rId12"/>
    <p:sldId id="265" r:id="rId13"/>
    <p:sldId id="289" r:id="rId14"/>
    <p:sldId id="263" r:id="rId15"/>
    <p:sldId id="290" r:id="rId16"/>
    <p:sldId id="282" r:id="rId17"/>
    <p:sldId id="287" r:id="rId18"/>
    <p:sldId id="277" r:id="rId19"/>
    <p:sldId id="280" r:id="rId20"/>
    <p:sldId id="308" r:id="rId21"/>
    <p:sldId id="304" r:id="rId22"/>
    <p:sldId id="305" r:id="rId23"/>
    <p:sldId id="306" r:id="rId24"/>
    <p:sldId id="311" r:id="rId25"/>
    <p:sldId id="312" r:id="rId26"/>
    <p:sldId id="310" r:id="rId27"/>
    <p:sldId id="272" r:id="rId28"/>
    <p:sldId id="309" r:id="rId29"/>
    <p:sldId id="278" r:id="rId30"/>
    <p:sldId id="27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7E7"/>
    <a:srgbClr val="CBCBCB"/>
    <a:srgbClr val="E9EBF5"/>
    <a:srgbClr val="CFD5EA"/>
    <a:srgbClr val="B2CD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44" autoAdjust="0"/>
    <p:restoredTop sz="73826" autoAdjust="0"/>
  </p:normalViewPr>
  <p:slideViewPr>
    <p:cSldViewPr snapToGrid="0">
      <p:cViewPr varScale="1">
        <p:scale>
          <a:sx n="86" d="100"/>
          <a:sy n="86" d="100"/>
        </p:scale>
        <p:origin x="90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7A3A33-A8D2-4BDE-95B1-5800EB843067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1921D3-3665-4F52-8DE5-DC3679B0DCB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7732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49090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Remove prediction about sentinels, just show what sentinels look like.</a:t>
            </a:r>
          </a:p>
          <a:p>
            <a:r>
              <a:rPr lang="en-CA" dirty="0"/>
              <a:t>Consider putting the video 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5246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Update this and add B-WW-SB. Be explicit!</a:t>
            </a:r>
          </a:p>
          <a:p>
            <a:r>
              <a:rPr lang="en-CA" dirty="0"/>
              <a:t>Add image behind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8279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Explain verbally WHY you baited the sites.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33390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Be concise!</a:t>
            </a:r>
          </a:p>
          <a:p>
            <a:r>
              <a:rPr lang="en-CA" dirty="0"/>
              <a:t>Make clear that all sites are in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2191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Armed with friends, cameras and bicycles, we bravely went out at 6am to chase crows!</a:t>
            </a:r>
          </a:p>
          <a:p>
            <a:r>
              <a:rPr lang="en-CA" dirty="0"/>
              <a:t>Remove bait</a:t>
            </a:r>
          </a:p>
          <a:p>
            <a:r>
              <a:rPr lang="en-CA" dirty="0"/>
              <a:t>Add images to explain generalized environment.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84103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Can’t tell what the crow is looking at when moving (verbal)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77412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***Briefly explain &amp; put arrows to show what each measurement is ***</a:t>
            </a:r>
          </a:p>
          <a:p>
            <a:r>
              <a:rPr lang="en-CA" dirty="0"/>
              <a:t>**DO NOT MENTION BORIS!!!**</a:t>
            </a:r>
          </a:p>
          <a:p>
            <a:r>
              <a:rPr lang="en-CA" dirty="0"/>
              <a:t>Explain the measurements explicitly.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68109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Remove right side, focus only on G. Env.</a:t>
            </a:r>
          </a:p>
          <a:p>
            <a:r>
              <a:rPr lang="en-CA" dirty="0"/>
              <a:t>Be quick about it, no need to repeat, consider having the table reappear between results slides.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34971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Remove gridlines! (Go back in R, </a:t>
            </a:r>
            <a:r>
              <a:rPr lang="en-CA" dirty="0" err="1"/>
              <a:t>theme_classic</a:t>
            </a:r>
            <a:r>
              <a:rPr lang="en-CA" dirty="0"/>
              <a:t>())</a:t>
            </a:r>
          </a:p>
          <a:p>
            <a:r>
              <a:rPr lang="en-CA" dirty="0"/>
              <a:t>Add in-between slide with thesis questions, bring it up as you answer the questions.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75146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4654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~</a:t>
            </a:r>
            <a:r>
              <a:rPr lang="en-CA" dirty="0"/>
              <a:t>55% of world population currently concentrated in urban areas, with the UN projecting that number to climb to 68% by 2050.</a:t>
            </a:r>
          </a:p>
          <a:p>
            <a:endParaRPr lang="en-CA" dirty="0"/>
          </a:p>
          <a:p>
            <a:r>
              <a:rPr lang="en-CA" dirty="0"/>
              <a:t>Get a better image or polish it 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78673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18262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84427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29884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67358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Add image to take up some of the white space before putting the big image up.</a:t>
            </a:r>
          </a:p>
          <a:p>
            <a:r>
              <a:rPr lang="en-CA" dirty="0"/>
              <a:t>Not impossible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41332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Remove right side, focus only on G. Env.</a:t>
            </a:r>
          </a:p>
          <a:p>
            <a:r>
              <a:rPr lang="en-CA" dirty="0"/>
              <a:t>Be quick about it, no need to repeat, consider having the table reappear between results slides.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39224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Funded by Brock, no need to mention explicitly. Thank funding sources at a defense (which this isn’t)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2637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~</a:t>
            </a:r>
            <a:r>
              <a:rPr lang="en-CA" dirty="0"/>
              <a:t>55% of world population currently concentrated in urban areas, with the UN projecting that number to climb to 68% by 2050.</a:t>
            </a:r>
          </a:p>
          <a:p>
            <a:endParaRPr lang="en-CA" dirty="0"/>
          </a:p>
          <a:p>
            <a:r>
              <a:rPr lang="en-CA" dirty="0"/>
              <a:t>Get a better image or polish it 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1680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Better resolution image, remove </a:t>
            </a:r>
            <a:r>
              <a:rPr lang="en-CA" dirty="0" err="1"/>
              <a:t>url</a:t>
            </a:r>
            <a:r>
              <a:rPr lang="en-CA" dirty="0"/>
              <a:t> and add photo author.</a:t>
            </a:r>
          </a:p>
          <a:p>
            <a:r>
              <a:rPr lang="en-CA" dirty="0"/>
              <a:t>You can probably remove the title in the reference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0069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cs typeface="Calibri"/>
              </a:rPr>
              <a:t>Modified diet</a:t>
            </a:r>
          </a:p>
          <a:p>
            <a:r>
              <a:rPr lang="en-CA" dirty="0">
                <a:sym typeface="Symbol" panose="05050102010706020507" pitchFamily="18" charset="2"/>
              </a:rPr>
              <a:t></a:t>
            </a:r>
            <a:r>
              <a:rPr lang="en-CA" dirty="0"/>
              <a:t> Interspecific aggression</a:t>
            </a:r>
            <a:endParaRPr lang="en-CA" dirty="0">
              <a:cs typeface="Calibri"/>
            </a:endParaRPr>
          </a:p>
          <a:p>
            <a:r>
              <a:rPr lang="en-CA" dirty="0">
                <a:sym typeface="Symbol" panose="05050102010706020507" pitchFamily="18" charset="2"/>
              </a:rPr>
              <a:t> </a:t>
            </a:r>
            <a:r>
              <a:rPr lang="en-CA" dirty="0"/>
              <a:t>Tolerance of risks</a:t>
            </a:r>
            <a:endParaRPr lang="en-CA" dirty="0">
              <a:sym typeface="Symbol" panose="05050102010706020507" pitchFamily="18" charset="2"/>
            </a:endParaRPr>
          </a:p>
          <a:p>
            <a:r>
              <a:rPr lang="en-CA" dirty="0">
                <a:sym typeface="Symbol" panose="05050102010706020507" pitchFamily="18" charset="2"/>
              </a:rPr>
              <a:t></a:t>
            </a:r>
            <a:r>
              <a:rPr lang="en-CA" dirty="0">
                <a:ea typeface="+mn-lt"/>
                <a:cs typeface="+mn-lt"/>
                <a:sym typeface="Symbol" panose="05050102010706020507" pitchFamily="18" charset="2"/>
              </a:rPr>
              <a:t> </a:t>
            </a:r>
            <a:r>
              <a:rPr lang="en-CA" dirty="0">
                <a:sym typeface="Symbol" panose="05050102010706020507" pitchFamily="18" charset="2"/>
              </a:rPr>
              <a:t>Tolerance of human proximity</a:t>
            </a:r>
            <a:endParaRPr lang="en-CA" dirty="0">
              <a:cs typeface="Calibri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8269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We picked the crow </a:t>
            </a:r>
            <a:r>
              <a:rPr lang="en-CA" dirty="0" err="1"/>
              <a:t>bc</a:t>
            </a:r>
            <a:r>
              <a:rPr lang="en-CA" dirty="0"/>
              <a:t>… Talk about G. env</a:t>
            </a:r>
          </a:p>
          <a:p>
            <a:r>
              <a:rPr lang="en-CA" dirty="0"/>
              <a:t>Add caption for the image, remove the full citation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951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78189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Prediction:</a:t>
            </a:r>
          </a:p>
          <a:p>
            <a:r>
              <a:rPr lang="en-CA" dirty="0"/>
              <a:t>Hold your audience’s hand for the predictions. Be explicit!</a:t>
            </a:r>
          </a:p>
          <a:p>
            <a:r>
              <a:rPr lang="en-CA" dirty="0"/>
              <a:t>Introduce the scale</a:t>
            </a:r>
          </a:p>
          <a:p>
            <a:r>
              <a:rPr lang="en-CA" dirty="0"/>
              <a:t>Re-do the image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9266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Shorten! Remove too much info about sentinels &amp; focus on urbanization/G. Env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921D3-3665-4F52-8DE5-DC3679B0DCB9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1601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88DBC-39E1-7262-7552-2E85405E3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361F9-13CC-A94E-16DD-0DC901FCAB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CC670-9550-98B9-380E-5D522B361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48607-F038-7B74-6C6E-F5D272E1E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F5F09-1865-938F-9431-C6E29C229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5811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297B-0730-3F1D-0A98-3E01092D1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330ACC-82BC-5173-E82E-872A22DDC4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F3208-0CD7-8059-9452-06C0549C9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D15A81-0077-3BAB-ECDF-2BA1CBFE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76F62-0CE5-CABA-1AEF-72671DABB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4906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E566B-5087-AFF6-C71C-0A627DFA40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B38E5C-D351-0144-BD69-B6DA745EB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7850D-C5D7-0B3E-9247-FC9F63305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AD845-2686-8D3A-F3F4-00ADA6670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E00DD-624C-5570-BCA6-8914952C7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9562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F002F-2B87-B78B-6A59-107EE56CA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76B58-E075-D154-4F1A-5B864E331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47713-E5E2-2FE7-0E5C-5D158533A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F63E2-D990-464A-EBC3-7C647A76F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C188E-A8BD-4DEC-A8AE-82D6A2626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578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D350F-718C-C9F5-83B3-DD5F7F938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ABA83-159F-F027-E72E-7583D0A55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1F52D-E383-8981-7DA5-4FDABD92E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0A520-6A8D-AA44-47AC-C92AD1B60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B02AB-68DD-F7A4-C75E-466AE4AF5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8322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0DC91-099D-1CC4-1936-4A24697D8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D20DA-E3EE-CDB1-13B3-ACD6D9FC8D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4F77EB-1C90-4D77-D3C5-2D4BB2854A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A3D3F9-5A19-78F3-6CBA-31F86C094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70495C-AEBD-2334-861E-3BB754D70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94D6B0-E0CD-6816-EF5E-EBFEE4F40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7056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91B3D-08B8-D3B6-CA32-DBFADB355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76C060-CFC6-CA1C-9A3B-DA5EE3614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9F19E-A22F-6295-3E10-934FB7D30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55EB3C-F2E6-543F-95BF-974148FD4F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922FD6-ED50-1B28-106F-632A8DC8A6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DABA0A-D888-6811-A292-97BAE2DA3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B2D16-B844-7DEF-0A7C-0F6DFD385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AB983F-0ECD-0BDE-22C7-88BC361F1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6230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4DFED-B381-F4B4-007F-AFF0446B6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C0C76D-6170-97E5-B37E-CBD5175AE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DD0609-6E43-4659-26CE-A121CF6CD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4315CC-64B6-AE67-322A-54185197A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5633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B741A4-0B60-1AD6-4330-C47EE858E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440126-BB12-79AE-23FA-BC6AC03D7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0EDC5C-6C5E-A4C3-DA3E-A1D6E4A9C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566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0FA95-09E9-C867-5093-48353F7BD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D3CF2-0BA2-A489-66FF-0439B8A92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28C16-786A-E42C-7F56-8935A8F74A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009D76-CBF0-A1FE-7A62-D3E0750F4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790286-786F-23A3-8490-71B995932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2FC69-CC00-4D08-231D-850504412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05599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0D536-D694-F7C3-60CC-F37605902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714A0A-D93A-4809-2D34-5AADF29639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5410C0-EC2A-D530-5A91-290213536D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3ECDF4-A9DA-8637-E077-8EC3584AB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9A972D-3B4C-644F-D75E-22964A5DF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095021-09B0-A104-CA5F-667F63934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786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6E07CA-CD62-8579-A1E0-26C244F4D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5F532-FFE3-E845-26B9-44522BC58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17932-D824-A45D-8657-CCF67C9F75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76EA9-BF5D-4475-BA4C-ABCFBE2CEB1C}" type="datetimeFigureOut">
              <a:rPr lang="en-CA" smtClean="0"/>
              <a:t>2024-08-23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97E09-F74C-827D-7E08-3B4BAE1B10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AC5E3-8722-0863-3BA9-9602E65A8C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99A7A-2B2C-410E-92C0-D904E4953D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1999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3.png"/><Relationship Id="rId4" Type="http://schemas.openxmlformats.org/officeDocument/2006/relationships/image" Target="../media/image27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D659F6-F4B9-BAB8-2409-CAF8020A1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9875" y="3736577"/>
            <a:ext cx="3292125" cy="31214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0102FE-A49A-314A-72C4-99EC39B943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06108"/>
          </a:xfrm>
        </p:spPr>
        <p:txBody>
          <a:bodyPr>
            <a:normAutofit/>
          </a:bodyPr>
          <a:lstStyle/>
          <a:p>
            <a:r>
              <a:rPr lang="en-CA" dirty="0"/>
              <a:t>Heads Up!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3EDDC3-71AF-0ECB-E048-BD12B3945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28471"/>
            <a:ext cx="9144000" cy="31615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CA" sz="3600" dirty="0"/>
              <a:t>Social Vigilance Behavior in American Crows</a:t>
            </a:r>
            <a:endParaRPr lang="fr-CA" sz="3600" dirty="0">
              <a:cs typeface="Calibri"/>
            </a:endParaRPr>
          </a:p>
          <a:p>
            <a:endParaRPr lang="en-CA" dirty="0"/>
          </a:p>
          <a:p>
            <a:r>
              <a:rPr lang="en-CA" dirty="0"/>
              <a:t>Alex Popescu, Dr. Kiyoko M. Gotanda</a:t>
            </a:r>
            <a:endParaRPr lang="en-CA" dirty="0">
              <a:cs typeface="Calibri"/>
            </a:endParaRPr>
          </a:p>
          <a:p>
            <a:r>
              <a:rPr lang="en-CA" dirty="0"/>
              <a:t>ABS 2024</a:t>
            </a:r>
            <a:endParaRPr lang="en-CA" dirty="0">
              <a:cs typeface="Calibri"/>
            </a:endParaRPr>
          </a:p>
          <a:p>
            <a:r>
              <a:rPr lang="en-CA" dirty="0"/>
              <a:t>Brock University</a:t>
            </a:r>
            <a:endParaRPr lang="en-CA" dirty="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07A211-F257-E4FC-C439-5434DA10C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403588" cy="18549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223C27-8CB5-4F27-B132-2E4DE807E1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040" b="1480"/>
          <a:stretch/>
        </p:blipFill>
        <p:spPr>
          <a:xfrm>
            <a:off x="9260678" y="0"/>
            <a:ext cx="2931322" cy="18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0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75"/>
    </mc:Choice>
    <mc:Fallback xmlns="">
      <p:transition spd="slow" advTm="1377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747AE-EE25-ECBA-CEDC-AE582C7DF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Sentinels</a:t>
            </a:r>
            <a:endParaRPr lang="fr-CA" dirty="0">
              <a:cs typeface="Calibri Light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D817816-D5B8-9D36-3846-50EBA29BC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787" y="1851229"/>
            <a:ext cx="10664425" cy="464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185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F9EB-6AED-996C-5C52-D0360AA75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4490"/>
            <a:ext cx="10515600" cy="1325563"/>
          </a:xfrm>
        </p:spPr>
        <p:txBody>
          <a:bodyPr/>
          <a:lstStyle/>
          <a:p>
            <a:r>
              <a:rPr lang="fr-CA" dirty="0" err="1">
                <a:cs typeface="Calibri Light"/>
              </a:rPr>
              <a:t>My</a:t>
            </a:r>
            <a:r>
              <a:rPr lang="fr-CA" dirty="0">
                <a:cs typeface="Calibri Light"/>
              </a:rPr>
              <a:t>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DC1D7-E712-8B6F-C6BF-EF57DA122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26472"/>
            <a:ext cx="10515600" cy="3864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CA" dirty="0" err="1">
                <a:cs typeface="Calibri"/>
              </a:rPr>
              <a:t>Determine</a:t>
            </a:r>
            <a:r>
              <a:rPr lang="fr-CA" dirty="0">
                <a:cs typeface="Calibri"/>
              </a:rPr>
              <a:t> if an </a:t>
            </a:r>
            <a:r>
              <a:rPr lang="fr-CA" dirty="0" err="1">
                <a:cs typeface="Calibri"/>
              </a:rPr>
              <a:t>individual’s</a:t>
            </a:r>
            <a:r>
              <a:rPr lang="fr-CA" dirty="0">
                <a:cs typeface="Calibri"/>
              </a:rPr>
              <a:t> </a:t>
            </a:r>
            <a:r>
              <a:rPr lang="fr-CA" dirty="0" err="1">
                <a:cs typeface="Calibri"/>
              </a:rPr>
              <a:t>foraging</a:t>
            </a:r>
            <a:r>
              <a:rPr lang="fr-CA" dirty="0">
                <a:cs typeface="Calibri"/>
              </a:rPr>
              <a:t> vigilance </a:t>
            </a:r>
            <a:r>
              <a:rPr lang="fr-CA" dirty="0" err="1">
                <a:cs typeface="Calibri"/>
              </a:rPr>
              <a:t>is</a:t>
            </a:r>
            <a:r>
              <a:rPr lang="fr-CA" dirty="0">
                <a:cs typeface="Calibri"/>
              </a:rPr>
              <a:t> </a:t>
            </a:r>
            <a:r>
              <a:rPr lang="fr-CA" dirty="0" err="1">
                <a:cs typeface="Calibri"/>
              </a:rPr>
              <a:t>affected</a:t>
            </a:r>
            <a:r>
              <a:rPr lang="fr-CA" dirty="0">
                <a:cs typeface="Calibri"/>
              </a:rPr>
              <a:t> by the </a:t>
            </a:r>
            <a:r>
              <a:rPr lang="fr-CA" dirty="0" err="1">
                <a:cs typeface="Calibri"/>
              </a:rPr>
              <a:t>presence</a:t>
            </a:r>
            <a:r>
              <a:rPr lang="fr-CA" dirty="0">
                <a:cs typeface="Calibri"/>
              </a:rPr>
              <a:t> of a </a:t>
            </a:r>
            <a:r>
              <a:rPr lang="fr-CA" dirty="0" err="1">
                <a:cs typeface="Calibri"/>
              </a:rPr>
              <a:t>sentinel</a:t>
            </a:r>
            <a:r>
              <a:rPr lang="fr-CA" dirty="0">
                <a:cs typeface="Calibri"/>
              </a:rPr>
              <a:t> and the </a:t>
            </a:r>
            <a:r>
              <a:rPr lang="fr-CA" dirty="0" err="1">
                <a:cs typeface="Calibri"/>
              </a:rPr>
              <a:t>environment</a:t>
            </a:r>
            <a:r>
              <a:rPr lang="fr-CA" dirty="0">
                <a:cs typeface="Calibri"/>
              </a:rPr>
              <a:t> in </a:t>
            </a:r>
            <a:r>
              <a:rPr lang="fr-CA" dirty="0" err="1">
                <a:cs typeface="Calibri"/>
              </a:rPr>
              <a:t>which</a:t>
            </a:r>
            <a:r>
              <a:rPr lang="fr-CA" dirty="0">
                <a:cs typeface="Calibri"/>
              </a:rPr>
              <a:t> </a:t>
            </a:r>
            <a:r>
              <a:rPr lang="fr-CA" dirty="0" err="1">
                <a:cs typeface="Calibri"/>
              </a:rPr>
              <a:t>it</a:t>
            </a:r>
            <a:r>
              <a:rPr lang="fr-CA" dirty="0">
                <a:cs typeface="Calibri"/>
              </a:rPr>
              <a:t> forages in.</a:t>
            </a:r>
            <a:endParaRPr lang="fr-CA" sz="2800" dirty="0">
              <a:cs typeface="Calibri"/>
            </a:endParaRPr>
          </a:p>
          <a:p>
            <a:pPr marL="0" indent="0">
              <a:buNone/>
            </a:pPr>
            <a:endParaRPr lang="fr-CA" dirty="0">
              <a:cs typeface="Calibri"/>
            </a:endParaRPr>
          </a:p>
          <a:p>
            <a:pPr marL="0" indent="0">
              <a:buNone/>
            </a:pPr>
            <a:endParaRPr lang="fr-CA" dirty="0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647340-F8A6-897D-E8C7-E037B1CD2644}"/>
              </a:ext>
            </a:extLst>
          </p:cNvPr>
          <p:cNvSpPr txBox="1"/>
          <p:nvPr/>
        </p:nvSpPr>
        <p:spPr>
          <a:xfrm>
            <a:off x="838200" y="4001294"/>
            <a:ext cx="10515600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sz="2800" dirty="0"/>
              <a:t>The </a:t>
            </a:r>
            <a:r>
              <a:rPr lang="fr-CA" sz="2800" dirty="0" err="1"/>
              <a:t>modified</a:t>
            </a:r>
            <a:r>
              <a:rPr lang="fr-CA" sz="2800" dirty="0"/>
              <a:t> use of social </a:t>
            </a:r>
            <a:r>
              <a:rPr lang="fr-CA" sz="2800" dirty="0" err="1"/>
              <a:t>behaviors</a:t>
            </a:r>
            <a:r>
              <a:rPr lang="fr-CA" sz="2800" dirty="0"/>
              <a:t> </a:t>
            </a:r>
            <a:r>
              <a:rPr lang="fr-CA" sz="2800" dirty="0" err="1"/>
              <a:t>is</a:t>
            </a:r>
            <a:r>
              <a:rPr lang="fr-CA" sz="2800" dirty="0"/>
              <a:t> </a:t>
            </a:r>
            <a:r>
              <a:rPr lang="fr-CA" sz="2800" dirty="0" err="1"/>
              <a:t>understudied</a:t>
            </a:r>
            <a:r>
              <a:rPr lang="fr-CA" sz="2800" dirty="0"/>
              <a:t>.</a:t>
            </a:r>
            <a:endParaRPr lang="fr-CA" sz="2800" dirty="0">
              <a:cs typeface="Calibri"/>
            </a:endParaRPr>
          </a:p>
          <a:p>
            <a:r>
              <a:rPr lang="fr-CA" sz="2800" dirty="0" err="1"/>
              <a:t>Could</a:t>
            </a:r>
            <a:r>
              <a:rPr lang="fr-CA" sz="2800" dirty="0"/>
              <a:t> </a:t>
            </a:r>
            <a:r>
              <a:rPr lang="fr-CA" sz="2800" dirty="0" err="1"/>
              <a:t>explain</a:t>
            </a:r>
            <a:r>
              <a:rPr lang="fr-CA" sz="2800" dirty="0"/>
              <a:t>, in part, the </a:t>
            </a:r>
            <a:r>
              <a:rPr lang="fr-CA" sz="2800" dirty="0" err="1"/>
              <a:t>success</a:t>
            </a:r>
            <a:r>
              <a:rPr lang="fr-CA" sz="2800" dirty="0"/>
              <a:t> of American crows in </a:t>
            </a:r>
            <a:r>
              <a:rPr lang="fr-CA" sz="2800" dirty="0" err="1"/>
              <a:t>urban</a:t>
            </a:r>
            <a:r>
              <a:rPr lang="fr-CA" sz="2800" dirty="0"/>
              <a:t> areas.</a:t>
            </a:r>
            <a:endParaRPr lang="fr-CA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2544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0C7E66-2961-88C5-DE3C-6CB7A8939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en-CA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1407C-ACFD-E1B8-E299-8B5A2AA9E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92194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CA" dirty="0"/>
              <a:t>Testing sites were selected through a community science initiative</a:t>
            </a:r>
            <a:r>
              <a:rPr lang="fr-CA" dirty="0">
                <a:cs typeface="Calibri"/>
              </a:rPr>
              <a:t>: </a:t>
            </a:r>
            <a:r>
              <a:rPr lang="fr-CA" dirty="0" err="1">
                <a:cs typeface="Calibri"/>
              </a:rPr>
              <a:t>Crowkémon</a:t>
            </a:r>
            <a:r>
              <a:rPr lang="fr-CA" dirty="0">
                <a:cs typeface="Calibri"/>
              </a:rPr>
              <a:t> Go</a:t>
            </a:r>
            <a:endParaRPr lang="fr-CA" dirty="0"/>
          </a:p>
          <a:p>
            <a:pPr marL="0" indent="0">
              <a:buNone/>
            </a:pPr>
            <a:endParaRPr lang="fr-CA" dirty="0">
              <a:cs typeface="Calibri"/>
            </a:endParaRPr>
          </a:p>
          <a:p>
            <a:pPr marL="0" indent="0">
              <a:buNone/>
            </a:pPr>
            <a:endParaRPr lang="fr-CA" dirty="0">
              <a:cs typeface="Calibri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6535571-4137-1FDA-D25D-650B65044E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6" r="264" b="2"/>
          <a:stretch/>
        </p:blipFill>
        <p:spPr>
          <a:xfrm flipH="1"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15" name="Arc 14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7EF032-000F-42C1-8016-A3521DAE39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426" r="-3" b="1457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21810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B4691B-1030-7806-5A7D-EA9D84C25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000"/>
              <a:t>Crowkemon Go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3F863-DB3B-098E-A036-BCDA6B3BE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CA" sz="2200" dirty="0"/>
              <a:t>Started in Jan 2022</a:t>
            </a:r>
          </a:p>
          <a:p>
            <a:pPr marL="0" indent="0">
              <a:buNone/>
            </a:pPr>
            <a:r>
              <a:rPr lang="en-CA" sz="2200" dirty="0"/>
              <a:t>Participants across the Niagara region were invited to mark the locations of crows.</a:t>
            </a:r>
          </a:p>
          <a:p>
            <a:pPr marL="0" indent="0">
              <a:buNone/>
            </a:pPr>
            <a:endParaRPr lang="en-CA" sz="2200" dirty="0"/>
          </a:p>
          <a:p>
            <a:pPr marL="0" indent="0">
              <a:buNone/>
            </a:pPr>
            <a:endParaRPr lang="en-CA" sz="2200" dirty="0"/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E3DC3528-6AC6-902E-6643-21A00ECCC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167" y="640080"/>
            <a:ext cx="6843977" cy="557784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879EF2-E3E5-B2BF-0DE9-B5BE321F5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235" y="4512564"/>
            <a:ext cx="2171698" cy="205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11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0C7E66-2961-88C5-DE3C-6CB7A8939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en-CA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1407C-ACFD-E1B8-E299-8B5A2AA9E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92194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CA" dirty="0"/>
              <a:t>Testing sites were selected through a community science initiative</a:t>
            </a:r>
            <a:r>
              <a:rPr lang="fr-CA" dirty="0">
                <a:cs typeface="Calibri"/>
              </a:rPr>
              <a:t>: </a:t>
            </a:r>
            <a:r>
              <a:rPr lang="fr-CA" dirty="0" err="1">
                <a:cs typeface="Calibri"/>
              </a:rPr>
              <a:t>Crowkémon</a:t>
            </a:r>
            <a:r>
              <a:rPr lang="fr-CA" dirty="0">
                <a:cs typeface="Calibri"/>
              </a:rPr>
              <a:t> Go</a:t>
            </a:r>
            <a:endParaRPr lang="en-CA" dirty="0"/>
          </a:p>
          <a:p>
            <a:r>
              <a:rPr lang="en-CA" dirty="0"/>
              <a:t>Foraging bouts were video recorded from a distance and analyzed at a later date</a:t>
            </a:r>
          </a:p>
          <a:p>
            <a:pPr marL="0" indent="0">
              <a:buNone/>
            </a:pPr>
            <a:endParaRPr lang="fr-CA" dirty="0">
              <a:cs typeface="Calibri"/>
            </a:endParaRPr>
          </a:p>
          <a:p>
            <a:pPr marL="0" indent="0">
              <a:buNone/>
            </a:pPr>
            <a:endParaRPr lang="fr-CA" dirty="0">
              <a:cs typeface="Calibri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6535571-4137-1FDA-D25D-650B65044E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6" r="264" b="2"/>
          <a:stretch/>
        </p:blipFill>
        <p:spPr>
          <a:xfrm flipH="1"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15" name="Arc 14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7EF032-000F-42C1-8016-A3521DAE39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426" r="-3" b="1457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34016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F0DC097-6BFA-5F84-3C38-F1E3AB068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327052" y="245187"/>
            <a:ext cx="3685679" cy="81778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0C7E66-2961-88C5-DE3C-6CB7A8939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2326"/>
            <a:ext cx="10515600" cy="1120028"/>
          </a:xfrm>
        </p:spPr>
        <p:txBody>
          <a:bodyPr/>
          <a:lstStyle/>
          <a:p>
            <a:r>
              <a:rPr lang="en-CA" dirty="0"/>
              <a:t>Methods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29D5B-E8FD-991B-0ABA-0311A4BB7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673" t="91264" r="42258" b="2613"/>
          <a:stretch/>
        </p:blipFill>
        <p:spPr>
          <a:xfrm rot="10800000">
            <a:off x="2205503" y="4123588"/>
            <a:ext cx="555462" cy="535709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28E47D2-9F65-1E0A-4854-BA7A455639C0}"/>
              </a:ext>
            </a:extLst>
          </p:cNvPr>
          <p:cNvGrpSpPr/>
          <p:nvPr/>
        </p:nvGrpSpPr>
        <p:grpSpPr>
          <a:xfrm>
            <a:off x="7362706" y="1704870"/>
            <a:ext cx="2084277" cy="786413"/>
            <a:chOff x="7362706" y="1704870"/>
            <a:chExt cx="2084277" cy="78641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0B07674-8783-0D3F-7A8B-C758AC0A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60293" y="1704870"/>
              <a:ext cx="816429" cy="78641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FD23E6-A081-9093-AFC5-E77B306B0AD8}"/>
                </a:ext>
              </a:extLst>
            </p:cNvPr>
            <p:cNvSpPr txBox="1"/>
            <p:nvPr/>
          </p:nvSpPr>
          <p:spPr>
            <a:xfrm>
              <a:off x="7362706" y="1836466"/>
              <a:ext cx="2084277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CA" sz="2800" dirty="0"/>
                <a:t>Alert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A902402-BC07-DDB7-7DE0-B8397E2BCC1D}"/>
              </a:ext>
            </a:extLst>
          </p:cNvPr>
          <p:cNvGrpSpPr/>
          <p:nvPr/>
        </p:nvGrpSpPr>
        <p:grpSpPr>
          <a:xfrm>
            <a:off x="4334251" y="2359686"/>
            <a:ext cx="2429661" cy="852404"/>
            <a:chOff x="4392386" y="2378019"/>
            <a:chExt cx="2429661" cy="85240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7990FAA-37DF-91B4-FEC0-6755C758FB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8367"/>
            <a:stretch/>
          </p:blipFill>
          <p:spPr>
            <a:xfrm>
              <a:off x="5753257" y="2491283"/>
              <a:ext cx="1068790" cy="73914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778F2B-0B37-A663-7051-27AC921B718E}"/>
                </a:ext>
              </a:extLst>
            </p:cNvPr>
            <p:cNvSpPr txBox="1"/>
            <p:nvPr/>
          </p:nvSpPr>
          <p:spPr>
            <a:xfrm>
              <a:off x="4392386" y="2378019"/>
              <a:ext cx="2151298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fr-CA" sz="2800" dirty="0"/>
                <a:t>Moving</a:t>
              </a:r>
              <a:endParaRPr lang="fr-CA" sz="2800" dirty="0">
                <a:cs typeface="Calibri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2D99EC8-FA42-0FBB-23DA-1E995958AA72}"/>
              </a:ext>
            </a:extLst>
          </p:cNvPr>
          <p:cNvGrpSpPr/>
          <p:nvPr/>
        </p:nvGrpSpPr>
        <p:grpSpPr>
          <a:xfrm>
            <a:off x="1763486" y="3001421"/>
            <a:ext cx="2016000" cy="1122167"/>
            <a:chOff x="1763486" y="3001421"/>
            <a:chExt cx="2016000" cy="112216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0BA0D0-1A95-CAA4-B8D2-789099E61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63056" y="3550350"/>
              <a:ext cx="816430" cy="57323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E318457-5AFD-8FB2-3EA8-6CB544600167}"/>
                </a:ext>
              </a:extLst>
            </p:cNvPr>
            <p:cNvSpPr txBox="1"/>
            <p:nvPr/>
          </p:nvSpPr>
          <p:spPr>
            <a:xfrm>
              <a:off x="1763486" y="3001421"/>
              <a:ext cx="1779810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fr-CA" sz="2800" dirty="0" err="1"/>
                <a:t>Foraging</a:t>
              </a:r>
              <a:endParaRPr lang="fr-CA" sz="2800" dirty="0"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031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BF90-B2E3-8B1B-4A7B-49A3C4E89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6FFE2-E3A2-5F56-7DED-7F0EA4ABF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2240"/>
            <a:ext cx="10515600" cy="47647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CA" dirty="0" err="1"/>
              <a:t>Three</a:t>
            </a:r>
            <a:r>
              <a:rPr lang="fr-CA" dirty="0"/>
              <a:t> </a:t>
            </a:r>
            <a:r>
              <a:rPr lang="fr-CA" dirty="0" err="1"/>
              <a:t>measurements</a:t>
            </a:r>
            <a:r>
              <a:rPr lang="fr-CA" dirty="0"/>
              <a:t>:</a:t>
            </a:r>
            <a:endParaRPr lang="fr-CA" dirty="0">
              <a:cs typeface="Calibri"/>
            </a:endParaRPr>
          </a:p>
          <a:p>
            <a:r>
              <a:rPr lang="fr-CA" dirty="0"/>
              <a:t>The proportion of ‘</a:t>
            </a:r>
            <a:r>
              <a:rPr lang="fr-CA" dirty="0" err="1"/>
              <a:t>foraging</a:t>
            </a:r>
            <a:r>
              <a:rPr lang="fr-CA" dirty="0"/>
              <a:t> time’ </a:t>
            </a:r>
            <a:r>
              <a:rPr lang="fr-CA" dirty="0" err="1"/>
              <a:t>allocated</a:t>
            </a:r>
            <a:r>
              <a:rPr lang="fr-CA" dirty="0"/>
              <a:t> to </a:t>
            </a:r>
            <a:r>
              <a:rPr lang="fr-CA" dirty="0" err="1"/>
              <a:t>each</a:t>
            </a:r>
            <a:r>
              <a:rPr lang="fr-CA" dirty="0"/>
              <a:t> </a:t>
            </a:r>
            <a:r>
              <a:rPr lang="fr-CA" dirty="0" err="1"/>
              <a:t>behavior</a:t>
            </a:r>
            <a:endParaRPr lang="fr-CA" dirty="0"/>
          </a:p>
          <a:p>
            <a:r>
              <a:rPr lang="fr-CA" dirty="0">
                <a:cs typeface="Calibri"/>
              </a:rPr>
              <a:t>Duration of </a:t>
            </a:r>
            <a:r>
              <a:rPr lang="fr-CA" dirty="0" err="1">
                <a:cs typeface="Calibri"/>
              </a:rPr>
              <a:t>behavioral</a:t>
            </a:r>
            <a:r>
              <a:rPr lang="fr-CA" dirty="0">
                <a:cs typeface="Calibri"/>
              </a:rPr>
              <a:t> instances</a:t>
            </a:r>
          </a:p>
          <a:p>
            <a:pPr marL="0" indent="0">
              <a:buNone/>
            </a:pPr>
            <a:endParaRPr lang="fr-CA" dirty="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D39164-6C24-82B1-7810-27F5658B6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069" y="3429000"/>
            <a:ext cx="7175862" cy="28776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A57810-D2AC-E6B6-C631-D2874ED81BFD}"/>
              </a:ext>
            </a:extLst>
          </p:cNvPr>
          <p:cNvSpPr txBox="1"/>
          <p:nvPr/>
        </p:nvSpPr>
        <p:spPr>
          <a:xfrm>
            <a:off x="1305121" y="4001294"/>
            <a:ext cx="1533329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dirty="0" err="1">
                <a:cs typeface="Calibri"/>
              </a:rPr>
              <a:t>Foraging</a:t>
            </a:r>
            <a:endParaRPr lang="fr-CA" dirty="0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25F26E-3755-2607-6402-C2F9DBDE398A}"/>
              </a:ext>
            </a:extLst>
          </p:cNvPr>
          <p:cNvSpPr txBox="1"/>
          <p:nvPr/>
        </p:nvSpPr>
        <p:spPr>
          <a:xfrm>
            <a:off x="1305120" y="4608672"/>
            <a:ext cx="1533328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dirty="0"/>
              <a:t>Alert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927829-BC1B-7316-0DB0-DADEC277682D}"/>
              </a:ext>
            </a:extLst>
          </p:cNvPr>
          <p:cNvSpPr txBox="1"/>
          <p:nvPr/>
        </p:nvSpPr>
        <p:spPr>
          <a:xfrm>
            <a:off x="1305121" y="5216050"/>
            <a:ext cx="1533325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dirty="0">
                <a:cs typeface="Calibri"/>
              </a:rPr>
              <a:t>Moving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E8BD3A-D0FD-2A46-93D9-8378F58E7CC3}"/>
              </a:ext>
            </a:extLst>
          </p:cNvPr>
          <p:cNvSpPr txBox="1"/>
          <p:nvPr/>
        </p:nvSpPr>
        <p:spPr>
          <a:xfrm>
            <a:off x="5344563" y="3429001"/>
            <a:ext cx="1644712" cy="20144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sz="12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0545D5-28AE-C481-F6E5-247E3B514B04}"/>
              </a:ext>
            </a:extLst>
          </p:cNvPr>
          <p:cNvSpPr txBox="1"/>
          <p:nvPr/>
        </p:nvSpPr>
        <p:spPr>
          <a:xfrm>
            <a:off x="2359039" y="6038464"/>
            <a:ext cx="6775908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sz="8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1AC898-F745-D6EC-9440-8B4F401647BE}"/>
              </a:ext>
            </a:extLst>
          </p:cNvPr>
          <p:cNvSpPr txBox="1"/>
          <p:nvPr/>
        </p:nvSpPr>
        <p:spPr>
          <a:xfrm>
            <a:off x="5746993" y="6057494"/>
            <a:ext cx="1265101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dirty="0"/>
              <a:t>Time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9DA549-BF7E-3AEB-A1F8-18BB5383D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4038" y="3995317"/>
            <a:ext cx="640909" cy="45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A5303B5-910E-49A3-B1A2-C2C11E9A3E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367"/>
          <a:stretch/>
        </p:blipFill>
        <p:spPr>
          <a:xfrm>
            <a:off x="8452682" y="5135382"/>
            <a:ext cx="650696" cy="45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A7B30A0-7E1F-490F-9274-E98515A57C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0904" y="4505820"/>
            <a:ext cx="467176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802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E7B78-11D6-4FFC-B429-6C7724E0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  <a:endParaRPr lang="en-CA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162AEFD-07EE-CD49-47E8-6361B188BA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9516577"/>
              </p:ext>
            </p:extLst>
          </p:nvPr>
        </p:nvGraphicFramePr>
        <p:xfrm>
          <a:off x="838200" y="1428122"/>
          <a:ext cx="10515600" cy="485837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15030">
                  <a:extLst>
                    <a:ext uri="{9D8B030D-6E8A-4147-A177-3AD203B41FA5}">
                      <a16:colId xmlns:a16="http://schemas.microsoft.com/office/drawing/2014/main" val="1356901862"/>
                    </a:ext>
                  </a:extLst>
                </a:gridCol>
                <a:gridCol w="3500285">
                  <a:extLst>
                    <a:ext uri="{9D8B030D-6E8A-4147-A177-3AD203B41FA5}">
                      <a16:colId xmlns:a16="http://schemas.microsoft.com/office/drawing/2014/main" val="4267344834"/>
                    </a:ext>
                  </a:extLst>
                </a:gridCol>
                <a:gridCol w="3500285">
                  <a:extLst>
                    <a:ext uri="{9D8B030D-6E8A-4147-A177-3AD203B41FA5}">
                      <a16:colId xmlns:a16="http://schemas.microsoft.com/office/drawing/2014/main" val="1068335791"/>
                    </a:ext>
                  </a:extLst>
                </a:gridCol>
              </a:tblGrid>
              <a:tr h="699591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Generalized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Sentinel Presence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965371"/>
                  </a:ext>
                </a:extLst>
              </a:tr>
              <a:tr h="20549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Allocation of time to behaviors in foragers</a:t>
                      </a:r>
                      <a:endParaRPr lang="en-CA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In green areas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With a sentinel present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8644278"/>
                  </a:ext>
                </a:extLst>
              </a:tr>
              <a:tr h="21038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000" dirty="0"/>
                        <a:t>Duration of behavioral instances</a:t>
                      </a:r>
                    </a:p>
                    <a:p>
                      <a:endParaRPr lang="en-CA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In green areas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</a:t>
                      </a:r>
                      <a:r>
                        <a:rPr lang="en-CA" sz="2000" b="1" kern="1200" dirty="0">
                          <a:solidFill>
                            <a:srgbClr val="0070C0"/>
                          </a:solidFill>
                        </a:rPr>
                        <a:t>raging</a:t>
                      </a:r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With a sentinel present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36805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56E577A-550A-54E3-F266-2CE75E50CBBC}"/>
              </a:ext>
            </a:extLst>
          </p:cNvPr>
          <p:cNvSpPr/>
          <p:nvPr/>
        </p:nvSpPr>
        <p:spPr>
          <a:xfrm>
            <a:off x="4343400" y="2125980"/>
            <a:ext cx="7189470" cy="44577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703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3.7037E-6 L 0.28789 0.0039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88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ark clipart urban park, Park urban park Transparent FREE for download ...">
            <a:extLst>
              <a:ext uri="{FF2B5EF4-FFF2-40B4-BE49-F238E27FC236}">
                <a16:creationId xmlns:a16="http://schemas.microsoft.com/office/drawing/2014/main" id="{E559B22D-BACB-4098-7CAA-855AD25D7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276" y="-286927"/>
            <a:ext cx="1978491" cy="1603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picture containing text, screenshot, diagram, colorfulness&#10;&#10;Description automatically generated">
            <a:extLst>
              <a:ext uri="{FF2B5EF4-FFF2-40B4-BE49-F238E27FC236}">
                <a16:creationId xmlns:a16="http://schemas.microsoft.com/office/drawing/2014/main" id="{C2DA4CEB-C9CB-4807-8391-7EB125DB9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366" y="1230404"/>
            <a:ext cx="7878634" cy="56275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AA545F-A43A-7A2E-C9B6-791C8FD75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/>
              <a:t>Proportion of time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A785BB2-9C7C-3EAE-2358-4C4D7EA83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Contrary to my predictions, there were no significant effects!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0183B8-7016-07AD-9422-96D396B3A949}"/>
              </a:ext>
            </a:extLst>
          </p:cNvPr>
          <p:cNvSpPr txBox="1"/>
          <p:nvPr/>
        </p:nvSpPr>
        <p:spPr>
          <a:xfrm rot="16200000">
            <a:off x="2186952" y="3309823"/>
            <a:ext cx="430784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2400" dirty="0"/>
              <a:t>Proportion of foraging time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AE93242-D218-2D4E-4172-E20D90AB89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70"/>
          <a:stretch/>
        </p:blipFill>
        <p:spPr bwMode="auto">
          <a:xfrm>
            <a:off x="6093194" y="-25052"/>
            <a:ext cx="1428750" cy="1327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DF55E20-EAC7-AA83-DD66-6A0952760EB3}"/>
              </a:ext>
            </a:extLst>
          </p:cNvPr>
          <p:cNvSpPr/>
          <p:nvPr/>
        </p:nvSpPr>
        <p:spPr>
          <a:xfrm>
            <a:off x="6654800" y="1737360"/>
            <a:ext cx="1652979" cy="4094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907570-AF37-F85A-F4EF-E8611842DFC7}"/>
              </a:ext>
            </a:extLst>
          </p:cNvPr>
          <p:cNvSpPr/>
          <p:nvPr/>
        </p:nvSpPr>
        <p:spPr>
          <a:xfrm>
            <a:off x="10193046" y="1737360"/>
            <a:ext cx="1652979" cy="4094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3DF7D3E-BD30-4625-B564-68ED1B24EA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4232" y="3824409"/>
            <a:ext cx="467176" cy="45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4A4D81-3FAD-4BA2-A91A-B9CF8726B5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5951" y="2358592"/>
            <a:ext cx="640909" cy="450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63A16A8-E868-4720-B495-1D324166242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163" b="82469" l="10000" r="90000"/>
                    </a14:imgEffect>
                  </a14:imgLayer>
                </a14:imgProps>
              </a:ext>
            </a:extLst>
          </a:blip>
          <a:srcRect b="8367"/>
          <a:stretch/>
        </p:blipFill>
        <p:spPr>
          <a:xfrm>
            <a:off x="8119871" y="5128925"/>
            <a:ext cx="650696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8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7781CD-00E4-E0B4-83D2-8679540A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3800"/>
              <a:t>Behavioural Instance Duration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0CDBF44-3268-E26C-43B4-3EF722E6F5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Sentinel presence did not significantly affect the duration of bouts.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200" dirty="0"/>
              <a:t>Bouts of foraging </a:t>
            </a:r>
            <a:r>
              <a:rPr lang="en-US" sz="2200" dirty="0" err="1"/>
              <a:t>behaviour</a:t>
            </a:r>
            <a:r>
              <a:rPr lang="en-US" sz="2200" dirty="0"/>
              <a:t> were significantly longer in green areas.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200" dirty="0"/>
              <a:t>No significant effects on bouts of alert </a:t>
            </a:r>
            <a:r>
              <a:rPr lang="en-US" sz="2200" dirty="0" err="1"/>
              <a:t>behaviour</a:t>
            </a:r>
            <a:r>
              <a:rPr lang="en-US" sz="2200" dirty="0"/>
              <a:t>.</a:t>
            </a:r>
          </a:p>
        </p:txBody>
      </p:sp>
      <p:pic>
        <p:nvPicPr>
          <p:cNvPr id="5" name="Content Placeholder 4" descr="A graph of numbers and letters&#10;&#10;Description automatically generated with medium confidence">
            <a:extLst>
              <a:ext uri="{FF2B5EF4-FFF2-40B4-BE49-F238E27FC236}">
                <a16:creationId xmlns:a16="http://schemas.microsoft.com/office/drawing/2014/main" id="{D557BD59-258F-60BA-A8EE-B7EB3777C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960920"/>
            <a:ext cx="6903720" cy="49361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E8B216-A391-9BBB-94FA-DD0C42A6A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0214" y="273656"/>
            <a:ext cx="759656" cy="7317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0F9C82-F7CA-D08B-7400-9BC2FD43C3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4243" y="277490"/>
            <a:ext cx="1036697" cy="72789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A935DC-04C5-EC8A-2AAF-3F85F3911A39}"/>
              </a:ext>
            </a:extLst>
          </p:cNvPr>
          <p:cNvSpPr/>
          <p:nvPr/>
        </p:nvSpPr>
        <p:spPr>
          <a:xfrm>
            <a:off x="630936" y="4000500"/>
            <a:ext cx="3609594" cy="11201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988438-E7D8-2C88-2405-8FF945955968}"/>
              </a:ext>
            </a:extLst>
          </p:cNvPr>
          <p:cNvSpPr/>
          <p:nvPr/>
        </p:nvSpPr>
        <p:spPr>
          <a:xfrm>
            <a:off x="643278" y="5238952"/>
            <a:ext cx="3609594" cy="11201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050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3401A-9949-8D3F-3FDE-6EAE44C47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Urbanization</a:t>
            </a:r>
            <a:endParaRPr lang="fr-CA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0C0EC-9C85-69CB-79AD-2620720D46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The shift in human population from rural to urban areas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4DB174B-74ED-7D81-25FC-15843A3DE0F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2" y="740118"/>
            <a:ext cx="5554082" cy="53777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C462E6-5F90-DD07-A7CA-35739AD3EFD3}"/>
              </a:ext>
            </a:extLst>
          </p:cNvPr>
          <p:cNvSpPr txBox="1"/>
          <p:nvPr/>
        </p:nvSpPr>
        <p:spPr>
          <a:xfrm>
            <a:off x="349113" y="6335395"/>
            <a:ext cx="59107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alibri"/>
                <a:cs typeface="Arial"/>
              </a:rPr>
              <a:t>NY Times, 2019</a:t>
            </a:r>
            <a:endParaRPr lang="en-US" dirty="0">
              <a:solidFill>
                <a:schemeClr val="bg1">
                  <a:lumMod val="75000"/>
                </a:schemeClr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36720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7781CD-00E4-E0B4-83D2-8679540A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3800"/>
              <a:t>Behavioural Instance Duration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0CDBF44-3268-E26C-43B4-3EF722E6F5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Significant interaction between sentinel presence and generalized environment on both foraging and alert </a:t>
            </a:r>
            <a:r>
              <a:rPr lang="en-US" sz="2200" dirty="0" err="1"/>
              <a:t>behaviours</a:t>
            </a:r>
            <a:r>
              <a:rPr lang="en-US" sz="2200" dirty="0"/>
              <a:t>.</a:t>
            </a:r>
          </a:p>
        </p:txBody>
      </p:sp>
      <p:pic>
        <p:nvPicPr>
          <p:cNvPr id="5" name="Content Placeholder 4" descr="A graph of numbers and letters&#10;&#10;Description automatically generated with medium confidence">
            <a:extLst>
              <a:ext uri="{FF2B5EF4-FFF2-40B4-BE49-F238E27FC236}">
                <a16:creationId xmlns:a16="http://schemas.microsoft.com/office/drawing/2014/main" id="{D557BD59-258F-60BA-A8EE-B7EB3777C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960920"/>
            <a:ext cx="6903720" cy="49361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E8B216-A391-9BBB-94FA-DD0C42A6A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0214" y="273656"/>
            <a:ext cx="759656" cy="7317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0F9C82-F7CA-D08B-7400-9BC2FD43C3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4243" y="277490"/>
            <a:ext cx="1036697" cy="727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09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84ED1-48F7-ADDA-7E28-672288C29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Generalized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979DD-6A17-C3D6-6795-C193E7670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Food in green areas can take longer to forage on</a:t>
            </a:r>
          </a:p>
          <a:p>
            <a:r>
              <a:rPr lang="en-CA" dirty="0"/>
              <a:t>Vegetation might obscure food – </a:t>
            </a:r>
            <a:r>
              <a:rPr lang="en-CA" b="1" dirty="0">
                <a:solidFill>
                  <a:srgbClr val="FF0000"/>
                </a:solidFill>
              </a:rPr>
              <a:t>Time to find food </a:t>
            </a:r>
            <a:r>
              <a:rPr lang="en-CA" b="1" dirty="0">
                <a:solidFill>
                  <a:srgbClr val="FF0000"/>
                </a:solidFill>
                <a:sym typeface="Symbol" panose="05050102010706020507" pitchFamily="18" charset="2"/>
              </a:rPr>
              <a:t></a:t>
            </a:r>
            <a:endParaRPr lang="en-CA" b="1" dirty="0">
              <a:solidFill>
                <a:srgbClr val="FF0000"/>
              </a:solidFill>
            </a:endParaRPr>
          </a:p>
          <a:p>
            <a:r>
              <a:rPr lang="en-CA" dirty="0"/>
              <a:t>Prey might use vegetation to escape – </a:t>
            </a:r>
            <a:r>
              <a:rPr lang="en-CA" b="1" dirty="0">
                <a:solidFill>
                  <a:srgbClr val="FF0000"/>
                </a:solidFill>
              </a:rPr>
              <a:t>Time to catch food </a:t>
            </a:r>
            <a:r>
              <a:rPr lang="en-CA" b="1" dirty="0">
                <a:solidFill>
                  <a:srgbClr val="FF0000"/>
                </a:solidFill>
                <a:sym typeface="Symbol" panose="05050102010706020507" pitchFamily="18" charset="2"/>
              </a:rPr>
              <a:t></a:t>
            </a:r>
            <a:endParaRPr lang="en-CA" b="1" dirty="0">
              <a:solidFill>
                <a:srgbClr val="FF0000"/>
              </a:solidFill>
            </a:endParaRPr>
          </a:p>
          <a:p>
            <a:endParaRPr lang="en-CA" dirty="0"/>
          </a:p>
          <a:p>
            <a:pPr marL="0" indent="0">
              <a:buNone/>
            </a:pPr>
            <a:r>
              <a:rPr lang="en-CA" dirty="0"/>
              <a:t>Comparatively, foraging in commercial areas could be easier</a:t>
            </a:r>
          </a:p>
          <a:p>
            <a:r>
              <a:rPr lang="en-CA" dirty="0"/>
              <a:t> Impermeable surfaces </a:t>
            </a:r>
            <a:r>
              <a:rPr lang="en-CA" dirty="0">
                <a:sym typeface="Symbol" panose="05050102010706020507" pitchFamily="18" charset="2"/>
              </a:rPr>
              <a:t> </a:t>
            </a:r>
            <a:r>
              <a:rPr lang="en-CA" dirty="0"/>
              <a:t>– </a:t>
            </a:r>
            <a:r>
              <a:rPr lang="en-CA" b="1" dirty="0">
                <a:solidFill>
                  <a:schemeClr val="accent1"/>
                </a:solidFill>
              </a:rPr>
              <a:t>Time to find/catch food </a:t>
            </a:r>
            <a:r>
              <a:rPr lang="en-CA" b="1" dirty="0">
                <a:solidFill>
                  <a:schemeClr val="accent1"/>
                </a:solidFill>
                <a:sym typeface="Symbol" panose="05050102010706020507" pitchFamily="18" charset="2"/>
              </a:rPr>
              <a:t></a:t>
            </a:r>
          </a:p>
          <a:p>
            <a:r>
              <a:rPr lang="en-CA" dirty="0">
                <a:sym typeface="Symbol" panose="05050102010706020507" pitchFamily="18" charset="2"/>
              </a:rPr>
              <a:t>Anthropogenic resources  </a:t>
            </a:r>
            <a:r>
              <a:rPr lang="en-CA" dirty="0"/>
              <a:t>– </a:t>
            </a:r>
            <a:r>
              <a:rPr lang="en-CA" b="1" dirty="0">
                <a:solidFill>
                  <a:schemeClr val="accent1"/>
                </a:solidFill>
              </a:rPr>
              <a:t>Time to find/catch food </a:t>
            </a:r>
            <a:r>
              <a:rPr lang="en-CA" b="1" dirty="0">
                <a:solidFill>
                  <a:schemeClr val="accent1"/>
                </a:solidFill>
                <a:sym typeface="Symbol" panose="05050102010706020507" pitchFamily="18" charset="2"/>
              </a:rPr>
              <a:t></a:t>
            </a:r>
          </a:p>
          <a:p>
            <a:pPr marL="0" indent="0">
              <a:buNone/>
            </a:pPr>
            <a:endParaRPr lang="en-CA" b="1" dirty="0"/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507616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84ED1-48F7-ADDA-7E28-672288C29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Generalized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979DD-6A17-C3D6-6795-C193E7670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This could explain the shift in preference towards anthropogenic resources in urbanized species.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However, foraging on urban resources could be unhealthy</a:t>
            </a:r>
          </a:p>
          <a:p>
            <a:r>
              <a:rPr lang="en-CA" dirty="0"/>
              <a:t>Caloric content </a:t>
            </a:r>
            <a:r>
              <a:rPr lang="en-CA" dirty="0">
                <a:sym typeface="Symbol" panose="05050102010706020507" pitchFamily="18" charset="2"/>
              </a:rPr>
              <a:t> but nutritional value </a:t>
            </a:r>
          </a:p>
          <a:p>
            <a:r>
              <a:rPr lang="en-CA" dirty="0">
                <a:sym typeface="Symbol" panose="05050102010706020507" pitchFamily="18" charset="2"/>
              </a:rPr>
              <a:t>Low quality but easily accessible</a:t>
            </a:r>
          </a:p>
          <a:p>
            <a:endParaRPr lang="en-CA" dirty="0">
              <a:sym typeface="Symbol" panose="05050102010706020507" pitchFamily="18" charset="2"/>
            </a:endParaRPr>
          </a:p>
          <a:p>
            <a:pPr marL="0" indent="0">
              <a:buNone/>
            </a:pPr>
            <a:r>
              <a:rPr lang="en-CA" dirty="0">
                <a:sym typeface="Symbol" panose="05050102010706020507" pitchFamily="18" charset="2"/>
              </a:rPr>
              <a:t>Higher quality resources in green areas </a:t>
            </a:r>
            <a:r>
              <a:rPr lang="en-CA" dirty="0"/>
              <a:t>– Worth the risk?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422955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73F5E-C293-7671-3D4E-73BF2E3D8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Sentinel Presence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8F3A5-CBEB-A6AE-1061-B826864A1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4510"/>
            <a:ext cx="10515600" cy="4382453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Benefits from sentinel coverage could depend on foraging environment.</a:t>
            </a:r>
          </a:p>
          <a:p>
            <a:pPr marL="0" indent="0">
              <a:buNone/>
            </a:pPr>
            <a:r>
              <a:rPr lang="en-CA" dirty="0"/>
              <a:t>Foragers could also be foraging in a ‘riskier’ but more efficient manner in the presence of a sentinel.</a:t>
            </a:r>
          </a:p>
          <a:p>
            <a:pPr marL="0" indent="0">
              <a:buNone/>
            </a:pPr>
            <a:r>
              <a:rPr lang="en-CA" dirty="0"/>
              <a:t>	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Graphic 4" descr="Fir tree outline">
            <a:extLst>
              <a:ext uri="{FF2B5EF4-FFF2-40B4-BE49-F238E27FC236}">
                <a16:creationId xmlns:a16="http://schemas.microsoft.com/office/drawing/2014/main" id="{D57B15EB-57BE-BD24-666C-D31A577AB4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3791903"/>
            <a:ext cx="2385060" cy="2385060"/>
          </a:xfrm>
          <a:prstGeom prst="rect">
            <a:avLst/>
          </a:prstGeom>
        </p:spPr>
      </p:pic>
      <p:pic>
        <p:nvPicPr>
          <p:cNvPr id="6" name="Graphic 5" descr="Fir tree outline">
            <a:extLst>
              <a:ext uri="{FF2B5EF4-FFF2-40B4-BE49-F238E27FC236}">
                <a16:creationId xmlns:a16="http://schemas.microsoft.com/office/drawing/2014/main" id="{0C093467-285B-A528-9685-87824C04C2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06940" y="3791903"/>
            <a:ext cx="2385060" cy="23850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E91E10-19CB-82F5-188F-FA880030DA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7483" y="5830566"/>
            <a:ext cx="493354" cy="3463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5D7032-6973-0B11-1E00-BD47B3C599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5683" y="5830566"/>
            <a:ext cx="493354" cy="3463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4C828-9BEC-639E-904A-B2FB15892A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2329" y="5349232"/>
            <a:ext cx="493354" cy="3463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E784A-370A-0836-00F0-E55EFF4CDE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6140" y="5830565"/>
            <a:ext cx="493354" cy="3463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DD58A7-2992-F7C6-26BA-E6B650D822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9103" y="4897116"/>
            <a:ext cx="493354" cy="3463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3ECFBED-EEA6-4749-B14B-C9E810B73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1163" y="5830564"/>
            <a:ext cx="493354" cy="3463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9F316D5-D9CA-8BEA-4799-F6E41635A0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20268" y="3522966"/>
            <a:ext cx="558404" cy="5378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CD31203-11CC-7520-7A1D-6DBEEA4D2701}"/>
              </a:ext>
            </a:extLst>
          </p:cNvPr>
          <p:cNvSpPr txBox="1"/>
          <p:nvPr/>
        </p:nvSpPr>
        <p:spPr>
          <a:xfrm>
            <a:off x="5234940" y="3977640"/>
            <a:ext cx="5017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More space between individuals – </a:t>
            </a:r>
            <a:r>
              <a:rPr lang="en-CA" b="1" dirty="0">
                <a:solidFill>
                  <a:srgbClr val="FF0000"/>
                </a:solidFill>
              </a:rPr>
              <a:t>Risk </a:t>
            </a:r>
            <a:r>
              <a:rPr lang="en-CA" b="1" dirty="0">
                <a:solidFill>
                  <a:srgbClr val="FF0000"/>
                </a:solidFill>
                <a:sym typeface="Symbol" panose="05050102010706020507" pitchFamily="18" charset="2"/>
              </a:rPr>
              <a:t></a:t>
            </a:r>
          </a:p>
          <a:p>
            <a:r>
              <a:rPr lang="en-CA" dirty="0"/>
              <a:t>Foraging over a wider area – </a:t>
            </a:r>
            <a:r>
              <a:rPr lang="en-CA" b="1" dirty="0">
                <a:solidFill>
                  <a:schemeClr val="accent5">
                    <a:lumMod val="75000"/>
                  </a:schemeClr>
                </a:solidFill>
              </a:rPr>
              <a:t>Foraging Efficiency </a:t>
            </a:r>
            <a:r>
              <a:rPr lang="en-CA" b="1" dirty="0">
                <a:solidFill>
                  <a:schemeClr val="accent5">
                    <a:lumMod val="75000"/>
                  </a:schemeClr>
                </a:solidFill>
                <a:sym typeface="Symbol" panose="05050102010706020507" pitchFamily="18" charset="2"/>
              </a:rPr>
              <a:t>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B05F76-5CA8-F1F4-A93D-B7AD7681BA17}"/>
              </a:ext>
            </a:extLst>
          </p:cNvPr>
          <p:cNvSpPr/>
          <p:nvPr/>
        </p:nvSpPr>
        <p:spPr>
          <a:xfrm>
            <a:off x="457200" y="2743200"/>
            <a:ext cx="11144250" cy="1508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36251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04489-0E8B-C72F-7C73-3FEBCE22D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CA" dirty="0">
                <a:latin typeface="Calibri"/>
                <a:cs typeface="Calibri"/>
              </a:rPr>
              <a:t>It is very difficult to tell what the crows are looking at when being alert:</a:t>
            </a:r>
            <a:endParaRPr lang="en-CA" dirty="0"/>
          </a:p>
          <a:p>
            <a:r>
              <a:rPr lang="en-CA" dirty="0"/>
              <a:t>Looking for threats and predators</a:t>
            </a:r>
            <a:endParaRPr lang="en-CA" dirty="0">
              <a:cs typeface="Calibri"/>
            </a:endParaRPr>
          </a:p>
          <a:p>
            <a:r>
              <a:rPr lang="en-CA" dirty="0"/>
              <a:t>Other species</a:t>
            </a:r>
            <a:endParaRPr lang="en-CA" dirty="0">
              <a:cs typeface="Calibri"/>
            </a:endParaRPr>
          </a:p>
          <a:p>
            <a:r>
              <a:rPr lang="en-CA" dirty="0">
                <a:cs typeface="Calibri"/>
              </a:rPr>
              <a:t>Other crows</a:t>
            </a: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09D353-7DE5-9F4A-DBC6-84F9EF658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Some</a:t>
            </a:r>
            <a:r>
              <a:rPr lang="fr-CA" dirty="0"/>
              <a:t> </a:t>
            </a:r>
            <a:r>
              <a:rPr lang="fr-CA" dirty="0" err="1"/>
              <a:t>caveats</a:t>
            </a:r>
            <a:endParaRPr lang="fr-CA" dirty="0">
              <a:cs typeface="Calibri Light"/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03230D5-B94F-6EFF-82FE-9D8F9EC77B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6" r="264" b="2"/>
          <a:stretch/>
        </p:blipFill>
        <p:spPr>
          <a:xfrm flipH="1">
            <a:off x="7450316" y="21816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76B1E5-B384-286F-ED4B-2CB850A80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71" y="1798463"/>
            <a:ext cx="10902857" cy="4670159"/>
          </a:xfrm>
          <a:prstGeom prst="rect">
            <a:avLst/>
          </a:prstGeo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37E73B2B-5BA1-67CB-58C7-D9D5AFBEEF7C}"/>
              </a:ext>
            </a:extLst>
          </p:cNvPr>
          <p:cNvSpPr/>
          <p:nvPr/>
        </p:nvSpPr>
        <p:spPr>
          <a:xfrm>
            <a:off x="1763059" y="3177308"/>
            <a:ext cx="1828800" cy="956235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4930C1-501B-7C26-BD25-D26143849BD4}"/>
              </a:ext>
            </a:extLst>
          </p:cNvPr>
          <p:cNvSpPr txBox="1"/>
          <p:nvPr/>
        </p:nvSpPr>
        <p:spPr>
          <a:xfrm>
            <a:off x="1984771" y="3329886"/>
            <a:ext cx="1607088" cy="65107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dirty="0" err="1">
                <a:cs typeface="Calibri"/>
              </a:rPr>
              <a:t>Did</a:t>
            </a:r>
            <a:r>
              <a:rPr lang="fr-CA" dirty="0">
                <a:cs typeface="Calibri"/>
              </a:rPr>
              <a:t> </a:t>
            </a:r>
            <a:r>
              <a:rPr lang="fr-CA" dirty="0" err="1">
                <a:cs typeface="Calibri"/>
              </a:rPr>
              <a:t>they</a:t>
            </a:r>
            <a:r>
              <a:rPr lang="fr-CA" dirty="0">
                <a:cs typeface="Calibri"/>
              </a:rPr>
              <a:t> </a:t>
            </a:r>
            <a:r>
              <a:rPr lang="fr-CA" dirty="0" err="1">
                <a:cs typeface="Calibri"/>
              </a:rPr>
              <a:t>find</a:t>
            </a:r>
            <a:r>
              <a:rPr lang="fr-CA" dirty="0">
                <a:cs typeface="Calibri"/>
              </a:rPr>
              <a:t> </a:t>
            </a:r>
            <a:r>
              <a:rPr lang="fr-CA" dirty="0" err="1">
                <a:cs typeface="Calibri"/>
              </a:rPr>
              <a:t>something</a:t>
            </a:r>
            <a:r>
              <a:rPr lang="fr-CA" dirty="0">
                <a:cs typeface="Calibri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71335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E7B78-11D6-4FFC-B429-6C7724E0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  <a:endParaRPr lang="en-CA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162AEFD-07EE-CD49-47E8-6361B188BA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903718"/>
              </p:ext>
            </p:extLst>
          </p:nvPr>
        </p:nvGraphicFramePr>
        <p:xfrm>
          <a:off x="838200" y="1428122"/>
          <a:ext cx="10515600" cy="485837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15030">
                  <a:extLst>
                    <a:ext uri="{9D8B030D-6E8A-4147-A177-3AD203B41FA5}">
                      <a16:colId xmlns:a16="http://schemas.microsoft.com/office/drawing/2014/main" val="1356901862"/>
                    </a:ext>
                  </a:extLst>
                </a:gridCol>
                <a:gridCol w="3500285">
                  <a:extLst>
                    <a:ext uri="{9D8B030D-6E8A-4147-A177-3AD203B41FA5}">
                      <a16:colId xmlns:a16="http://schemas.microsoft.com/office/drawing/2014/main" val="4267344834"/>
                    </a:ext>
                  </a:extLst>
                </a:gridCol>
                <a:gridCol w="3500285">
                  <a:extLst>
                    <a:ext uri="{9D8B030D-6E8A-4147-A177-3AD203B41FA5}">
                      <a16:colId xmlns:a16="http://schemas.microsoft.com/office/drawing/2014/main" val="1068335791"/>
                    </a:ext>
                  </a:extLst>
                </a:gridCol>
              </a:tblGrid>
              <a:tr h="699591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Generalized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Sentinel Presence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965371"/>
                  </a:ext>
                </a:extLst>
              </a:tr>
              <a:tr h="20549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Allocation of time to behaviors in foragers</a:t>
                      </a:r>
                      <a:endParaRPr lang="en-CA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In green areas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With a sentinel present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8644278"/>
                  </a:ext>
                </a:extLst>
              </a:tr>
              <a:tr h="21038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000" dirty="0"/>
                        <a:t>Duration of behavioral instances</a:t>
                      </a:r>
                    </a:p>
                    <a:p>
                      <a:endParaRPr lang="en-CA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In green areas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</a:t>
                      </a:r>
                      <a:r>
                        <a:rPr lang="en-CA" sz="2000" b="1" kern="1200" dirty="0">
                          <a:solidFill>
                            <a:srgbClr val="0070C0"/>
                          </a:solidFill>
                        </a:rPr>
                        <a:t>raging</a:t>
                      </a:r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tx1"/>
                          </a:solidFill>
                        </a:rPr>
                        <a:t>With a sentinel present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rgbClr val="0070C0"/>
                          </a:solidFill>
                        </a:rPr>
                        <a:t>Foraging ↑</a:t>
                      </a:r>
                    </a:p>
                    <a:p>
                      <a:pPr algn="ctr"/>
                      <a:r>
                        <a:rPr lang="en-CA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Alert 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368052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0F01B362-70B6-61B9-0A24-FF3AEDEFACB0}"/>
              </a:ext>
            </a:extLst>
          </p:cNvPr>
          <p:cNvGrpSpPr/>
          <p:nvPr/>
        </p:nvGrpSpPr>
        <p:grpSpPr>
          <a:xfrm>
            <a:off x="4387204" y="2190400"/>
            <a:ext cx="6878206" cy="1995496"/>
            <a:chOff x="2940050" y="1873250"/>
            <a:chExt cx="4197350" cy="1212850"/>
          </a:xfrm>
          <a:solidFill>
            <a:srgbClr val="CBCBCB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C01FD49-9715-939C-CF38-5155F50AAF22}"/>
                </a:ext>
              </a:extLst>
            </p:cNvPr>
            <p:cNvSpPr/>
            <p:nvPr/>
          </p:nvSpPr>
          <p:spPr>
            <a:xfrm>
              <a:off x="2959100" y="1873250"/>
              <a:ext cx="4178300" cy="121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2839E99-D7E3-3B65-D530-CB42E668F2FF}"/>
                </a:ext>
              </a:extLst>
            </p:cNvPr>
            <p:cNvSpPr txBox="1"/>
            <p:nvPr/>
          </p:nvSpPr>
          <p:spPr>
            <a:xfrm>
              <a:off x="2940050" y="2094954"/>
              <a:ext cx="4171950" cy="769441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4400" dirty="0">
                  <a:solidFill>
                    <a:schemeClr val="accent2"/>
                  </a:solidFill>
                </a:rPr>
                <a:t>No effect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72129B7-C44F-843C-E22A-0897FE1E8B08}"/>
              </a:ext>
            </a:extLst>
          </p:cNvPr>
          <p:cNvGrpSpPr/>
          <p:nvPr/>
        </p:nvGrpSpPr>
        <p:grpSpPr>
          <a:xfrm>
            <a:off x="7820832" y="4256728"/>
            <a:ext cx="3532968" cy="1935828"/>
            <a:chOff x="2940050" y="1873250"/>
            <a:chExt cx="4197350" cy="1212850"/>
          </a:xfrm>
          <a:solidFill>
            <a:srgbClr val="E7E7E7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D6E87DA-F45D-2369-408E-EEE63FD47F9D}"/>
                </a:ext>
              </a:extLst>
            </p:cNvPr>
            <p:cNvSpPr/>
            <p:nvPr/>
          </p:nvSpPr>
          <p:spPr>
            <a:xfrm>
              <a:off x="2959100" y="1873250"/>
              <a:ext cx="4178300" cy="121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CB5417A-EE78-CF2D-C1F6-B72423F409A9}"/>
                </a:ext>
              </a:extLst>
            </p:cNvPr>
            <p:cNvSpPr txBox="1"/>
            <p:nvPr/>
          </p:nvSpPr>
          <p:spPr>
            <a:xfrm>
              <a:off x="2940050" y="2094954"/>
              <a:ext cx="4171950" cy="769441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4400" dirty="0">
                  <a:solidFill>
                    <a:schemeClr val="accent2"/>
                  </a:solidFill>
                </a:rPr>
                <a:t>No effect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D54C7DF-3DC8-3EEB-CCAC-73411A18478C}"/>
              </a:ext>
            </a:extLst>
          </p:cNvPr>
          <p:cNvGrpSpPr/>
          <p:nvPr/>
        </p:nvGrpSpPr>
        <p:grpSpPr>
          <a:xfrm>
            <a:off x="4371169" y="4221312"/>
            <a:ext cx="3532968" cy="1935828"/>
            <a:chOff x="2940050" y="1873250"/>
            <a:chExt cx="4197350" cy="1212850"/>
          </a:xfrm>
          <a:solidFill>
            <a:srgbClr val="E7E7E7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4DE7BF0-04B8-9FA8-0967-62969315D62C}"/>
                </a:ext>
              </a:extLst>
            </p:cNvPr>
            <p:cNvSpPr/>
            <p:nvPr/>
          </p:nvSpPr>
          <p:spPr>
            <a:xfrm>
              <a:off x="2959100" y="1873250"/>
              <a:ext cx="4178300" cy="121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8AB3F2-04E8-53FB-BD9B-624915C9C32D}"/>
                </a:ext>
              </a:extLst>
            </p:cNvPr>
            <p:cNvSpPr txBox="1"/>
            <p:nvPr/>
          </p:nvSpPr>
          <p:spPr>
            <a:xfrm>
              <a:off x="2940050" y="2257919"/>
              <a:ext cx="4171949" cy="443510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 green areas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Foraging ↑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1C1F509-D7CD-1AA5-29AF-537BC62A90BC}"/>
              </a:ext>
            </a:extLst>
          </p:cNvPr>
          <p:cNvSpPr txBox="1"/>
          <p:nvPr/>
        </p:nvSpPr>
        <p:spPr>
          <a:xfrm>
            <a:off x="4572000" y="5715000"/>
            <a:ext cx="6651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/>
              <a:t>Significant interaction</a:t>
            </a:r>
          </a:p>
        </p:txBody>
      </p:sp>
    </p:spTree>
    <p:extLst>
      <p:ext uri="{BB962C8B-B14F-4D97-AF65-F5344CB8AC3E}">
        <p14:creationId xmlns:p14="http://schemas.microsoft.com/office/powerpoint/2010/main" val="6916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C5A08-C677-238F-5156-62F83F422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Acknowledgements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E733C-393C-A8FF-B86C-907DFC7D6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9437"/>
            <a:ext cx="4518776" cy="43275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CA" dirty="0"/>
              <a:t>My supervisors: Dr. Kiyoko Gotanda, Dr. Liette Vasseur, Dr. Anne Clark</a:t>
            </a:r>
            <a:endParaRPr lang="en-CA" dirty="0">
              <a:cs typeface="Calibri"/>
            </a:endParaRPr>
          </a:p>
          <a:p>
            <a:pPr marL="0" indent="0">
              <a:buNone/>
            </a:pPr>
            <a:r>
              <a:rPr lang="en-CA" dirty="0"/>
              <a:t>The Gotanda Lab</a:t>
            </a:r>
            <a:endParaRPr lang="en-CA" dirty="0">
              <a:cs typeface="Calibri"/>
            </a:endParaRPr>
          </a:p>
          <a:p>
            <a:pPr marL="0" indent="0">
              <a:buNone/>
            </a:pPr>
            <a:r>
              <a:rPr lang="en-CA" dirty="0">
                <a:cs typeface="Calibri"/>
              </a:rPr>
              <a:t>My family and friends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EB39D0-FB14-4647-A4AC-7FF2AB22C8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040" b="1480"/>
          <a:stretch/>
        </p:blipFill>
        <p:spPr>
          <a:xfrm>
            <a:off x="9260678" y="0"/>
            <a:ext cx="2931322" cy="1854000"/>
          </a:xfrm>
          <a:prstGeom prst="rect">
            <a:avLst/>
          </a:prstGeom>
        </p:spPr>
      </p:pic>
      <p:pic>
        <p:nvPicPr>
          <p:cNvPr id="5" name="Picture 4" descr="A collage of people posing for the camera&#10;&#10;Description automatically generated">
            <a:extLst>
              <a:ext uri="{FF2B5EF4-FFF2-40B4-BE49-F238E27FC236}">
                <a16:creationId xmlns:a16="http://schemas.microsoft.com/office/drawing/2014/main" id="{0908FDFD-858D-86DE-2975-BF215BC7E2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423" y="1765589"/>
            <a:ext cx="6526851" cy="511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550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1C2ADB-20D9-8794-C628-31CC75AC9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294" y="1844675"/>
            <a:ext cx="4697413" cy="44497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17FF03-F03C-9E11-2AC9-E126CB684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419" y="184805"/>
            <a:ext cx="3205163" cy="15296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731606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3401A-9949-8D3F-3FDE-6EAE44C47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Urbanization</a:t>
            </a:r>
            <a:endParaRPr lang="fr-CA" dirty="0">
              <a:cs typeface="Calibri Light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201AA13-75F0-22FD-568D-C495CAFAF99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17169" y="1312094"/>
            <a:ext cx="5164404" cy="53784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3F66E2-7A61-93CC-A187-1272F486ED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fr-CA" dirty="0">
                <a:cs typeface="Calibri"/>
              </a:rPr>
              <a:t>Leads to changes in the </a:t>
            </a:r>
            <a:r>
              <a:rPr lang="fr-CA" dirty="0" err="1">
                <a:cs typeface="Calibri"/>
              </a:rPr>
              <a:t>environment</a:t>
            </a:r>
            <a:r>
              <a:rPr lang="fr-CA" dirty="0">
                <a:cs typeface="Calibri"/>
              </a:rPr>
              <a:t>:</a:t>
            </a:r>
          </a:p>
          <a:p>
            <a:r>
              <a:rPr lang="fr-CA" dirty="0">
                <a:sym typeface="Symbol" panose="05050102010706020507" pitchFamily="18" charset="2"/>
              </a:rPr>
              <a:t> Lines of </a:t>
            </a:r>
            <a:r>
              <a:rPr lang="fr-CA" dirty="0" err="1">
                <a:sym typeface="Symbol" panose="05050102010706020507" pitchFamily="18" charset="2"/>
              </a:rPr>
              <a:t>sight</a:t>
            </a:r>
            <a:endParaRPr lang="fr-CA" dirty="0">
              <a:sym typeface="Symbol" panose="05050102010706020507" pitchFamily="18" charset="2"/>
            </a:endParaRPr>
          </a:p>
          <a:p>
            <a:r>
              <a:rPr lang="fr-CA" dirty="0">
                <a:sym typeface="Symbol" panose="05050102010706020507" pitchFamily="18" charset="2"/>
              </a:rPr>
              <a:t> Human-animal interactions</a:t>
            </a:r>
            <a:endParaRPr lang="fr-CA" dirty="0">
              <a:cs typeface="Calibri"/>
            </a:endParaRPr>
          </a:p>
          <a:p>
            <a:r>
              <a:rPr lang="fr-CA" dirty="0">
                <a:sym typeface="Symbol" panose="05050102010706020507" pitchFamily="18" charset="2"/>
              </a:rPr>
              <a:t> Green </a:t>
            </a:r>
            <a:r>
              <a:rPr lang="fr-CA" dirty="0" err="1">
                <a:sym typeface="Symbol" panose="05050102010706020507" pitchFamily="18" charset="2"/>
              </a:rPr>
              <a:t>spaces</a:t>
            </a:r>
            <a:endParaRPr lang="fr-CA" dirty="0">
              <a:cs typeface="Calibri"/>
            </a:endParaRPr>
          </a:p>
          <a:p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EB7D12-AA53-A4A2-2E6D-968145405496}"/>
              </a:ext>
            </a:extLst>
          </p:cNvPr>
          <p:cNvSpPr txBox="1"/>
          <p:nvPr/>
        </p:nvSpPr>
        <p:spPr>
          <a:xfrm>
            <a:off x="6281283" y="6488668"/>
            <a:ext cx="59107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alibri"/>
                <a:cs typeface="Arial"/>
              </a:rPr>
              <a:t>NY Times, 2019</a:t>
            </a:r>
            <a:endParaRPr lang="en-US" dirty="0">
              <a:solidFill>
                <a:schemeClr val="bg1">
                  <a:lumMod val="75000"/>
                </a:schemeClr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8316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7459A-DA7F-5B8D-0507-E9524EBDB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Urbanization</a:t>
            </a:r>
            <a:endParaRPr lang="fr-CA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F4546-FA4B-ABD1-131B-711A8EBAE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8484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CA" dirty="0">
                <a:cs typeface="Calibri"/>
              </a:rPr>
              <a:t>Urban areas are not </a:t>
            </a:r>
            <a:r>
              <a:rPr lang="fr-CA" dirty="0" err="1">
                <a:cs typeface="Calibri"/>
              </a:rPr>
              <a:t>uniform</a:t>
            </a:r>
            <a:r>
              <a:rPr lang="fr-CA" dirty="0">
                <a:cs typeface="Calibri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361FC7-1307-3DF0-99A2-7FBD39CCFA55}"/>
              </a:ext>
            </a:extLst>
          </p:cNvPr>
          <p:cNvSpPr txBox="1"/>
          <p:nvPr/>
        </p:nvSpPr>
        <p:spPr>
          <a:xfrm>
            <a:off x="838200" y="3111318"/>
            <a:ext cx="4913831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sz="2800" dirty="0"/>
              <a:t>Has </a:t>
            </a:r>
            <a:r>
              <a:rPr lang="fr-CA" sz="2800" dirty="0" err="1"/>
              <a:t>negative</a:t>
            </a:r>
            <a:r>
              <a:rPr lang="fr-CA" sz="2800" dirty="0"/>
              <a:t> </a:t>
            </a:r>
            <a:r>
              <a:rPr lang="fr-CA" sz="2800" dirty="0" err="1"/>
              <a:t>effects</a:t>
            </a:r>
            <a:r>
              <a:rPr lang="fr-CA" sz="2800" dirty="0"/>
              <a:t> on </a:t>
            </a:r>
            <a:r>
              <a:rPr lang="fr-CA" sz="2800" dirty="0" err="1"/>
              <a:t>many</a:t>
            </a:r>
            <a:r>
              <a:rPr lang="fr-CA" sz="2800" dirty="0"/>
              <a:t> </a:t>
            </a:r>
            <a:r>
              <a:rPr lang="fr-CA" sz="2800" dirty="0" err="1"/>
              <a:t>species</a:t>
            </a:r>
            <a:r>
              <a:rPr lang="fr-CA" sz="2800" dirty="0"/>
              <a:t>; </a:t>
            </a:r>
            <a:r>
              <a:rPr lang="fr-CA" sz="2800" dirty="0" err="1"/>
              <a:t>associated</a:t>
            </a:r>
            <a:r>
              <a:rPr lang="fr-CA" sz="2800" dirty="0"/>
              <a:t> </a:t>
            </a:r>
            <a:r>
              <a:rPr lang="fr-CA" sz="2800" dirty="0" err="1"/>
              <a:t>with</a:t>
            </a:r>
            <a:r>
              <a:rPr lang="fr-CA" sz="2800" dirty="0"/>
              <a:t> the global </a:t>
            </a:r>
            <a:r>
              <a:rPr lang="fr-CA" sz="2800" dirty="0" err="1"/>
              <a:t>loss</a:t>
            </a:r>
            <a:r>
              <a:rPr lang="fr-CA" sz="2800" dirty="0"/>
              <a:t> of </a:t>
            </a:r>
            <a:r>
              <a:rPr lang="fr-CA" sz="2800" dirty="0" err="1"/>
              <a:t>biodiversity</a:t>
            </a:r>
            <a:endParaRPr lang="fr-CA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379DA4-FA7A-EE5D-6588-5E8281554C70}"/>
              </a:ext>
            </a:extLst>
          </p:cNvPr>
          <p:cNvSpPr txBox="1"/>
          <p:nvPr/>
        </p:nvSpPr>
        <p:spPr>
          <a:xfrm>
            <a:off x="5219" y="6487439"/>
            <a:ext cx="12191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solidFill>
                  <a:schemeClr val="bg1">
                    <a:lumMod val="75000"/>
                  </a:schemeClr>
                </a:solidFill>
                <a:latin typeface="Calibri"/>
                <a:cs typeface="Arial"/>
              </a:rPr>
              <a:t>Kowarik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alibri"/>
                <a:cs typeface="Arial"/>
              </a:rPr>
              <a:t> I. 2011</a:t>
            </a:r>
            <a:endParaRPr lang="en-US" dirty="0">
              <a:solidFill>
                <a:schemeClr val="bg1">
                  <a:lumMod val="75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9" name="Picture 8" descr="A carpet with a map of buildings and roads&#10;&#10;Description automatically generated">
            <a:extLst>
              <a:ext uri="{FF2B5EF4-FFF2-40B4-BE49-F238E27FC236}">
                <a16:creationId xmlns:a16="http://schemas.microsoft.com/office/drawing/2014/main" id="{D2841ACE-646F-8FFE-6F74-0DD5A158F1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040" y="1010188"/>
            <a:ext cx="6768960" cy="440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23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F046B-7D07-257C-9DD6-F733E1BA1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Can </a:t>
            </a:r>
            <a:r>
              <a:rPr lang="fr-CA" dirty="0" err="1"/>
              <a:t>species</a:t>
            </a:r>
            <a:r>
              <a:rPr lang="fr-CA" dirty="0"/>
              <a:t> </a:t>
            </a:r>
            <a:r>
              <a:rPr lang="fr-CA" dirty="0" err="1"/>
              <a:t>be</a:t>
            </a:r>
            <a:r>
              <a:rPr lang="fr-CA" dirty="0"/>
              <a:t> </a:t>
            </a:r>
            <a:r>
              <a:rPr lang="fr-CA" dirty="0" err="1"/>
              <a:t>successful</a:t>
            </a:r>
            <a:r>
              <a:rPr lang="fr-CA" dirty="0"/>
              <a:t> in </a:t>
            </a:r>
            <a:r>
              <a:rPr lang="fr-CA" dirty="0" err="1"/>
              <a:t>cities</a:t>
            </a:r>
            <a:r>
              <a:rPr lang="fr-CA" dirty="0"/>
              <a:t>?</a:t>
            </a:r>
            <a:endParaRPr lang="fr-CA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54065-511F-BF3C-1356-F835ED5A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CA" dirty="0">
                <a:ea typeface="+mn-lt"/>
                <a:cs typeface="+mn-lt"/>
              </a:rPr>
              <a:t>Will depend on species’ traits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0D15A7-2E48-8109-88F2-699532255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173" y="1822169"/>
            <a:ext cx="5472298" cy="38522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492E88-96F1-8AC1-9EC6-FF7373823B3A}"/>
              </a:ext>
            </a:extLst>
          </p:cNvPr>
          <p:cNvSpPr txBox="1"/>
          <p:nvPr/>
        </p:nvSpPr>
        <p:spPr>
          <a:xfrm>
            <a:off x="6653776" y="5674294"/>
            <a:ext cx="506552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0" i="0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Isaksson, C. (2018)</a:t>
            </a:r>
            <a:endParaRPr lang="en-CA" dirty="0">
              <a:solidFill>
                <a:schemeClr val="bg1">
                  <a:lumMod val="75000"/>
                </a:schemeClr>
              </a:solidFill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2777F1-1671-6554-62A4-89C306515FD2}"/>
              </a:ext>
            </a:extLst>
          </p:cNvPr>
          <p:cNvSpPr txBox="1"/>
          <p:nvPr/>
        </p:nvSpPr>
        <p:spPr>
          <a:xfrm>
            <a:off x="838200" y="2256216"/>
            <a:ext cx="5175250" cy="31085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sz="2800" dirty="0" err="1"/>
              <a:t>Advantageous</a:t>
            </a:r>
            <a:r>
              <a:rPr lang="fr-CA" sz="2800" dirty="0"/>
              <a:t> traits:</a:t>
            </a:r>
            <a:endParaRPr lang="fr-CA" sz="2800" dirty="0"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CA" sz="2800" dirty="0" err="1"/>
              <a:t>Adaptability</a:t>
            </a:r>
            <a:endParaRPr lang="fr-CA" sz="2800" dirty="0"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CA" sz="2800" dirty="0"/>
              <a:t>A </a:t>
            </a:r>
            <a:r>
              <a:rPr lang="fr-CA" sz="2800" dirty="0" err="1"/>
              <a:t>generalist</a:t>
            </a:r>
            <a:r>
              <a:rPr lang="fr-CA" sz="2800" dirty="0"/>
              <a:t> nature</a:t>
            </a:r>
            <a:endParaRPr lang="fr-CA" sz="2800" dirty="0"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CA" sz="2800" dirty="0"/>
              <a:t>An </a:t>
            </a:r>
            <a:r>
              <a:rPr lang="fr-CA" sz="2800" dirty="0" err="1"/>
              <a:t>omnivorous</a:t>
            </a:r>
            <a:r>
              <a:rPr lang="fr-CA" sz="2800" dirty="0"/>
              <a:t> </a:t>
            </a:r>
            <a:r>
              <a:rPr lang="fr-CA" sz="2800" dirty="0" err="1"/>
              <a:t>diet</a:t>
            </a:r>
            <a:endParaRPr lang="fr-CA" sz="2800" dirty="0"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CA" sz="2800" dirty="0">
                <a:cs typeface="Calibri"/>
              </a:rPr>
              <a:t>Intelligence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C866F9-7C15-4282-46DE-4E2E26764159}"/>
              </a:ext>
            </a:extLst>
          </p:cNvPr>
          <p:cNvSpPr txBox="1"/>
          <p:nvPr/>
        </p:nvSpPr>
        <p:spPr>
          <a:xfrm>
            <a:off x="-1" y="6487438"/>
            <a:ext cx="110698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solidFill>
                  <a:schemeClr val="bg1">
                    <a:lumMod val="75000"/>
                  </a:schemeClr>
                </a:solidFill>
                <a:cs typeface="Calibri"/>
              </a:rPr>
              <a:t>Patankar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cs typeface="Calibri"/>
              </a:rPr>
              <a:t> S et al. 2021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89E4C4-11A4-F8B9-58AB-66303F1B0A6A}"/>
              </a:ext>
            </a:extLst>
          </p:cNvPr>
          <p:cNvSpPr/>
          <p:nvPr/>
        </p:nvSpPr>
        <p:spPr>
          <a:xfrm>
            <a:off x="7500135" y="4674742"/>
            <a:ext cx="246580" cy="164386"/>
          </a:xfrm>
          <a:prstGeom prst="rect">
            <a:avLst/>
          </a:prstGeom>
          <a:solidFill>
            <a:srgbClr val="B2CDC8"/>
          </a:solidFill>
          <a:ln>
            <a:solidFill>
              <a:srgbClr val="B2CD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5293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BE89F-7B4C-7BC3-13A2-696F4333A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584"/>
            <a:ext cx="10515600" cy="1325563"/>
          </a:xfrm>
        </p:spPr>
        <p:txBody>
          <a:bodyPr/>
          <a:lstStyle/>
          <a:p>
            <a:r>
              <a:rPr lang="fr-CA" dirty="0"/>
              <a:t>American crows in </a:t>
            </a:r>
            <a:r>
              <a:rPr lang="fr-CA" dirty="0" err="1"/>
              <a:t>urban</a:t>
            </a:r>
            <a:r>
              <a:rPr lang="fr-CA" dirty="0"/>
              <a:t> areas</a:t>
            </a:r>
            <a:endParaRPr lang="fr-CA" dirty="0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BB40F2-11A6-42F3-8065-6B246686EC97}"/>
              </a:ext>
            </a:extLst>
          </p:cNvPr>
          <p:cNvSpPr txBox="1"/>
          <p:nvPr/>
        </p:nvSpPr>
        <p:spPr>
          <a:xfrm>
            <a:off x="1385720" y="5908921"/>
            <a:ext cx="5248469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0" i="0" dirty="0">
                <a:effectLst/>
              </a:rPr>
              <a:t>American crow population increasing in urban areas over the last 5 decades</a:t>
            </a:r>
          </a:p>
          <a:p>
            <a:r>
              <a:rPr lang="en-US" b="0" i="0" dirty="0" err="1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Marzluff</a:t>
            </a:r>
            <a:r>
              <a:rPr lang="en-US" b="0" i="0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 </a:t>
            </a:r>
            <a:r>
              <a:rPr lang="en-US" b="0" i="1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et al.</a:t>
            </a:r>
            <a:r>
              <a:rPr lang="en-US" b="0" i="0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(2001)</a:t>
            </a:r>
            <a:endParaRPr lang="en-CA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3E0DAD-F38C-9236-58A7-69A469B25E30}"/>
              </a:ext>
            </a:extLst>
          </p:cNvPr>
          <p:cNvSpPr txBox="1"/>
          <p:nvPr/>
        </p:nvSpPr>
        <p:spPr>
          <a:xfrm>
            <a:off x="7347927" y="2717639"/>
            <a:ext cx="5073526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sz="2800" dirty="0" err="1">
                <a:cs typeface="Calibri"/>
              </a:rPr>
              <a:t>Why</a:t>
            </a:r>
            <a:r>
              <a:rPr lang="fr-CA" sz="2800" dirty="0">
                <a:cs typeface="Calibri"/>
              </a:rPr>
              <a:t> are American crows </a:t>
            </a:r>
            <a:r>
              <a:rPr lang="fr-CA" sz="2800" dirty="0" err="1">
                <a:cs typeface="Calibri"/>
              </a:rPr>
              <a:t>so</a:t>
            </a:r>
            <a:r>
              <a:rPr lang="fr-CA" sz="2800" dirty="0">
                <a:cs typeface="Calibri"/>
              </a:rPr>
              <a:t> </a:t>
            </a:r>
            <a:r>
              <a:rPr lang="fr-CA" sz="2800" dirty="0" err="1">
                <a:cs typeface="Calibri"/>
              </a:rPr>
              <a:t>successful</a:t>
            </a:r>
            <a:r>
              <a:rPr lang="fr-CA" sz="2800" dirty="0">
                <a:cs typeface="Calibri"/>
              </a:rPr>
              <a:t> in </a:t>
            </a:r>
            <a:r>
              <a:rPr lang="fr-CA" sz="2800" dirty="0" err="1">
                <a:cs typeface="Calibri"/>
              </a:rPr>
              <a:t>urban</a:t>
            </a:r>
            <a:r>
              <a:rPr lang="fr-CA" sz="2800" dirty="0">
                <a:cs typeface="Calibri"/>
              </a:rPr>
              <a:t> areas?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7DF1702-17A6-A9C8-458E-4F8C44779C14}"/>
              </a:ext>
            </a:extLst>
          </p:cNvPr>
          <p:cNvGrpSpPr/>
          <p:nvPr/>
        </p:nvGrpSpPr>
        <p:grpSpPr>
          <a:xfrm>
            <a:off x="601069" y="151584"/>
            <a:ext cx="7721339" cy="5846277"/>
            <a:chOff x="738229" y="197357"/>
            <a:chExt cx="7721339" cy="584627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6643C2C-2C28-4AA1-4AA4-0F2E28F0A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8229" y="1299859"/>
              <a:ext cx="6609698" cy="4743775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B0342ED-5211-2C06-90FB-F810452E3063}"/>
                </a:ext>
              </a:extLst>
            </p:cNvPr>
            <p:cNvSpPr txBox="1"/>
            <p:nvPr/>
          </p:nvSpPr>
          <p:spPr>
            <a:xfrm>
              <a:off x="1949841" y="1416632"/>
              <a:ext cx="2197274" cy="313150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02B434A-98A1-C161-048A-3CE84BB617FE}"/>
                </a:ext>
              </a:extLst>
            </p:cNvPr>
            <p:cNvSpPr txBox="1"/>
            <p:nvPr/>
          </p:nvSpPr>
          <p:spPr>
            <a:xfrm rot="16200000">
              <a:off x="-179590" y="3288158"/>
              <a:ext cx="281237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CA" sz="2000" b="1" dirty="0">
                  <a:cs typeface="Calibri"/>
                </a:rPr>
                <a:t>Crows </a:t>
              </a:r>
              <a:r>
                <a:rPr lang="fr-CA" sz="2000" b="1" dirty="0" err="1">
                  <a:cs typeface="Calibri"/>
                </a:rPr>
                <a:t>spotted</a:t>
              </a:r>
              <a:r>
                <a:rPr lang="fr-CA" sz="2000" b="1" dirty="0">
                  <a:cs typeface="Calibri"/>
                </a:rPr>
                <a:t> per </a:t>
              </a:r>
              <a:r>
                <a:rPr lang="fr-CA" sz="2000" b="1" dirty="0" err="1">
                  <a:cs typeface="Calibri"/>
                </a:rPr>
                <a:t>hour</a:t>
              </a:r>
              <a:endParaRPr lang="fr-CA" sz="2000" dirty="0">
                <a:cs typeface="Calibri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029D41E-8F0D-D547-E6FD-31FAA5E45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6112" y="197357"/>
              <a:ext cx="4073456" cy="35904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1123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6EC40C-7A8D-0896-E3CB-F4499D83B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CA" sz="5400"/>
              <a:t>Behavioural Adaptations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C7022-B59C-4D7A-3427-F0C0BDB91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6597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Species can alter their behaviours to better take advantage of urban resources.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Examples include changes in vigilance and foraging behaviours</a:t>
            </a:r>
          </a:p>
        </p:txBody>
      </p:sp>
      <p:pic>
        <p:nvPicPr>
          <p:cNvPr id="7" name="Picture 6" descr="A person pointing his finger&#10;&#10;Description automatically generated">
            <a:extLst>
              <a:ext uri="{FF2B5EF4-FFF2-40B4-BE49-F238E27FC236}">
                <a16:creationId xmlns:a16="http://schemas.microsoft.com/office/drawing/2014/main" id="{7B155A9D-6527-6489-823E-FA31D246BB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65" r="841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11962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747AE-EE25-ECBA-CEDC-AE582C7DF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Vigilance and social </a:t>
            </a:r>
            <a:r>
              <a:rPr lang="fr-CA" dirty="0" err="1"/>
              <a:t>foraging</a:t>
            </a:r>
            <a:r>
              <a:rPr lang="fr-CA" dirty="0"/>
              <a:t> </a:t>
            </a:r>
            <a:r>
              <a:rPr lang="fr-CA" dirty="0" err="1"/>
              <a:t>behaviour</a:t>
            </a:r>
            <a:endParaRPr lang="fr-CA" dirty="0">
              <a:cs typeface="Calibri Light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9805658-0EBD-4F5A-410B-87F120E6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0142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CA" dirty="0"/>
              <a:t>A </a:t>
            </a:r>
            <a:r>
              <a:rPr lang="fr-CA" dirty="0" err="1"/>
              <a:t>trade</a:t>
            </a:r>
            <a:r>
              <a:rPr lang="fr-CA" dirty="0"/>
              <a:t>-off </a:t>
            </a:r>
            <a:r>
              <a:rPr lang="fr-CA" dirty="0" err="1"/>
              <a:t>between</a:t>
            </a:r>
            <a:r>
              <a:rPr lang="fr-CA" dirty="0"/>
              <a:t> vigilance and </a:t>
            </a:r>
            <a:r>
              <a:rPr lang="fr-CA" dirty="0" err="1"/>
              <a:t>foraging</a:t>
            </a:r>
            <a:r>
              <a:rPr lang="fr-CA" dirty="0"/>
              <a:t> </a:t>
            </a:r>
            <a:r>
              <a:rPr lang="fr-CA" dirty="0" err="1"/>
              <a:t>efficiency</a:t>
            </a:r>
            <a:endParaRPr lang="fr-CA" dirty="0"/>
          </a:p>
          <a:p>
            <a:pPr marL="0" indent="0">
              <a:buNone/>
            </a:pPr>
            <a:endParaRPr lang="fr-CA" dirty="0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D45A66-1A6F-ACE3-C20B-21D14B380747}"/>
              </a:ext>
            </a:extLst>
          </p:cNvPr>
          <p:cNvSpPr txBox="1"/>
          <p:nvPr/>
        </p:nvSpPr>
        <p:spPr>
          <a:xfrm>
            <a:off x="839616" y="3858203"/>
            <a:ext cx="5512038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CA" sz="2800" dirty="0"/>
              <a:t>A balancing </a:t>
            </a:r>
            <a:r>
              <a:rPr lang="fr-CA" sz="2800" dirty="0" err="1"/>
              <a:t>act</a:t>
            </a:r>
            <a:r>
              <a:rPr lang="fr-CA" sz="2800" dirty="0"/>
              <a:t> </a:t>
            </a:r>
            <a:r>
              <a:rPr lang="fr-CA" sz="2800" dirty="0" err="1"/>
              <a:t>between</a:t>
            </a:r>
            <a:r>
              <a:rPr lang="fr-CA" sz="2800" dirty="0"/>
              <a:t> the </a:t>
            </a:r>
            <a:r>
              <a:rPr lang="fr-CA" sz="2800" dirty="0" err="1"/>
              <a:t>need</a:t>
            </a:r>
            <a:r>
              <a:rPr lang="fr-CA" sz="2800" dirty="0"/>
              <a:t> to </a:t>
            </a:r>
            <a:r>
              <a:rPr lang="fr-CA" sz="2800" dirty="0" err="1"/>
              <a:t>eat</a:t>
            </a:r>
            <a:r>
              <a:rPr lang="fr-CA" sz="2800" dirty="0"/>
              <a:t>, and the </a:t>
            </a:r>
            <a:r>
              <a:rPr lang="fr-CA" sz="2800" dirty="0" err="1"/>
              <a:t>need</a:t>
            </a:r>
            <a:r>
              <a:rPr lang="fr-CA" sz="2800" dirty="0"/>
              <a:t> to not </a:t>
            </a:r>
            <a:r>
              <a:rPr lang="fr-CA" sz="2800" dirty="0" err="1"/>
              <a:t>be</a:t>
            </a:r>
            <a:r>
              <a:rPr lang="fr-CA" sz="2800" dirty="0"/>
              <a:t> </a:t>
            </a:r>
            <a:r>
              <a:rPr lang="fr-CA" sz="2800" dirty="0" err="1"/>
              <a:t>eaten</a:t>
            </a:r>
            <a:r>
              <a:rPr lang="fr-CA" sz="2800" dirty="0"/>
              <a:t>.</a:t>
            </a:r>
            <a:endParaRPr lang="fr-CA" sz="2800" dirty="0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E24612-C9AA-AC40-E0B4-957ED3D1A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06" b="99147" l="1210" r="98589">
                        <a14:foregroundMark x1="40323" y1="5117" x2="42540" y2="18124"/>
                        <a14:foregroundMark x1="42540" y1="18124" x2="56048" y2="24733"/>
                        <a14:foregroundMark x1="56048" y1="24733" x2="49798" y2="13433"/>
                        <a14:foregroundMark x1="49798" y1="13433" x2="38508" y2="6610"/>
                        <a14:foregroundMark x1="38508" y1="6610" x2="37702" y2="5330"/>
                        <a14:foregroundMark x1="39516" y1="1706" x2="37702" y2="1706"/>
                        <a14:foregroundMark x1="12500" y1="75267" x2="10081" y2="81450"/>
                        <a14:foregroundMark x1="12097" y1="72708" x2="11492" y2="80171"/>
                        <a14:foregroundMark x1="88105" y1="36887" x2="81250" y2="44350"/>
                        <a14:foregroundMark x1="81250" y1="44350" x2="87097" y2="34968"/>
                        <a14:foregroundMark x1="87097" y1="34968" x2="86895" y2="33049"/>
                        <a14:foregroundMark x1="88508" y1="39019" x2="82863" y2="47335"/>
                        <a14:foregroundMark x1="82863" y1="47335" x2="90121" y2="41365"/>
                        <a14:foregroundMark x1="90121" y1="41365" x2="87702" y2="39232"/>
                        <a14:foregroundMark x1="9879" y1="59915" x2="9879" y2="59915"/>
                        <a14:foregroundMark x1="9073" y1="62473" x2="9073" y2="62900"/>
                        <a14:foregroundMark x1="11290" y1="74627" x2="1815" y2="77825"/>
                        <a14:foregroundMark x1="1815" y1="77825" x2="11694" y2="81450"/>
                        <a14:foregroundMark x1="11694" y1="81450" x2="10887" y2="75053"/>
                        <a14:foregroundMark x1="46169" y1="23667" x2="35685" y2="25800"/>
                        <a14:foregroundMark x1="35685" y1="25800" x2="46976" y2="29851"/>
                        <a14:foregroundMark x1="46976" y1="29851" x2="46169" y2="21535"/>
                        <a14:foregroundMark x1="46976" y1="37740" x2="36089" y2="52878"/>
                        <a14:foregroundMark x1="36089" y1="52878" x2="33468" y2="72068"/>
                        <a14:foregroundMark x1="33468" y1="72068" x2="28427" y2="83369"/>
                        <a14:foregroundMark x1="28427" y1="83369" x2="44153" y2="94030"/>
                        <a14:foregroundMark x1="44153" y1="94030" x2="56452" y2="89339"/>
                        <a14:foregroundMark x1="56452" y1="89339" x2="49798" y2="47548"/>
                        <a14:foregroundMark x1="49798" y1="47548" x2="45968" y2="38166"/>
                        <a14:foregroundMark x1="45968" y1="38166" x2="44960" y2="37953"/>
                        <a14:foregroundMark x1="27823" y1="86780" x2="8065" y2="88060"/>
                        <a14:foregroundMark x1="8065" y1="88060" x2="12298" y2="97655"/>
                        <a14:foregroundMark x1="12298" y1="97655" x2="24194" y2="99360"/>
                        <a14:foregroundMark x1="24194" y1="99360" x2="30444" y2="91258"/>
                        <a14:foregroundMark x1="30444" y1="91258" x2="26815" y2="87420"/>
                        <a14:foregroundMark x1="76815" y1="86780" x2="65927" y2="86354"/>
                        <a14:foregroundMark x1="65927" y1="86354" x2="65121" y2="96802"/>
                        <a14:foregroundMark x1="65121" y1="96802" x2="92944" y2="99360"/>
                        <a14:foregroundMark x1="92944" y1="99360" x2="98790" y2="91471"/>
                        <a14:foregroundMark x1="98790" y1="91471" x2="76210" y2="87633"/>
                        <a14:foregroundMark x1="21573" y1="93603" x2="31048" y2="96162"/>
                        <a14:foregroundMark x1="31048" y1="96162" x2="20968" y2="96802"/>
                        <a14:foregroundMark x1="20968" y1="96802" x2="18145" y2="94030"/>
                        <a14:foregroundMark x1="50202" y1="52878" x2="36290" y2="51812"/>
                        <a14:foregroundMark x1="36290" y1="51812" x2="33065" y2="63539"/>
                        <a14:foregroundMark x1="33065" y1="63539" x2="34476" y2="74840"/>
                        <a14:foregroundMark x1="34476" y1="74840" x2="31048" y2="89979"/>
                        <a14:foregroundMark x1="31048" y1="89979" x2="39919" y2="94030"/>
                        <a14:foregroundMark x1="39919" y1="94030" x2="56855" y2="94243"/>
                        <a14:foregroundMark x1="56855" y1="94243" x2="63306" y2="85501"/>
                        <a14:foregroundMark x1="63306" y1="85501" x2="56250" y2="59915"/>
                        <a14:foregroundMark x1="56250" y1="59915" x2="49194" y2="52452"/>
                        <a14:foregroundMark x1="49194" y1="52452" x2="48589" y2="52452"/>
                        <a14:foregroundMark x1="75605" y1="87420" x2="76411" y2="99360"/>
                        <a14:foregroundMark x1="76411" y1="99360" x2="77823" y2="86141"/>
                        <a14:foregroundMark x1="77823" y1="86141" x2="74395" y2="88060"/>
                        <a14:foregroundMark x1="6452" y1="90832" x2="11694" y2="99147"/>
                        <a14:foregroundMark x1="11694" y1="99147" x2="6855" y2="88060"/>
                        <a14:foregroundMark x1="6855" y1="88060" x2="3831" y2="92324"/>
                        <a14:foregroundMark x1="13105" y1="96802" x2="1210" y2="98294"/>
                        <a14:foregroundMark x1="1210" y1="98294" x2="9073" y2="88913"/>
                        <a14:foregroundMark x1="9073" y1="88913" x2="9677" y2="9680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47098" y="1446341"/>
            <a:ext cx="5101423" cy="482372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E20D59-6B5C-475F-C292-79827C396644}"/>
              </a:ext>
            </a:extLst>
          </p:cNvPr>
          <p:cNvSpPr/>
          <p:nvPr/>
        </p:nvSpPr>
        <p:spPr>
          <a:xfrm>
            <a:off x="6732270" y="5749290"/>
            <a:ext cx="1508760" cy="520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88B463-EC42-4EB0-B890-462388941DE2}"/>
              </a:ext>
            </a:extLst>
          </p:cNvPr>
          <p:cNvSpPr/>
          <p:nvPr/>
        </p:nvSpPr>
        <p:spPr>
          <a:xfrm>
            <a:off x="9845039" y="5641302"/>
            <a:ext cx="1988653" cy="6287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6789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, illustration, cartoon, clipart&#10;&#10;Description automatically generated">
            <a:extLst>
              <a:ext uri="{FF2B5EF4-FFF2-40B4-BE49-F238E27FC236}">
                <a16:creationId xmlns:a16="http://schemas.microsoft.com/office/drawing/2014/main" id="{31C091C3-C2C4-429B-8B1B-E27C66F1E0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169" y="839243"/>
            <a:ext cx="10553464" cy="5936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6747AE-EE25-ECBA-CEDC-AE582C7DF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Sentinels</a:t>
            </a:r>
            <a:endParaRPr lang="fr-CA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8A3F1-6429-636E-5098-863AA068D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795" y="2083387"/>
            <a:ext cx="4141939" cy="469218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CA" dirty="0">
                <a:cs typeface="Calibri"/>
              </a:rPr>
              <a:t>The vigilance of the </a:t>
            </a:r>
            <a:r>
              <a:rPr lang="fr-CA" dirty="0" err="1">
                <a:cs typeface="Calibri"/>
              </a:rPr>
              <a:t>sentinel</a:t>
            </a:r>
            <a:r>
              <a:rPr lang="fr-CA" dirty="0">
                <a:cs typeface="Calibri"/>
              </a:rPr>
              <a:t> </a:t>
            </a:r>
            <a:r>
              <a:rPr lang="fr-CA" dirty="0" err="1">
                <a:cs typeface="Calibri"/>
              </a:rPr>
              <a:t>provides</a:t>
            </a:r>
            <a:r>
              <a:rPr lang="fr-CA" dirty="0">
                <a:cs typeface="Calibri"/>
              </a:rPr>
              <a:t> protection to </a:t>
            </a:r>
            <a:r>
              <a:rPr lang="fr-CA" dirty="0" err="1">
                <a:cs typeface="Calibri"/>
              </a:rPr>
              <a:t>foraging</a:t>
            </a:r>
            <a:r>
              <a:rPr lang="fr-CA" dirty="0">
                <a:cs typeface="Calibri"/>
              </a:rPr>
              <a:t> group-</a:t>
            </a:r>
            <a:r>
              <a:rPr lang="fr-CA" dirty="0" err="1">
                <a:cs typeface="Calibri"/>
              </a:rPr>
              <a:t>members</a:t>
            </a:r>
            <a:r>
              <a:rPr lang="fr-CA" dirty="0">
                <a:cs typeface="Calibri"/>
              </a:rPr>
              <a:t>.</a:t>
            </a:r>
          </a:p>
          <a:p>
            <a:pPr marL="0" indent="0">
              <a:buNone/>
            </a:pPr>
            <a:endParaRPr lang="fr-CA" dirty="0">
              <a:cs typeface="Calibri"/>
            </a:endParaRPr>
          </a:p>
          <a:p>
            <a:pPr marL="0" indent="0">
              <a:buNone/>
            </a:pPr>
            <a:endParaRPr lang="fr-CA" dirty="0">
              <a:cs typeface="Calibri"/>
            </a:endParaRPr>
          </a:p>
          <a:p>
            <a:pPr marL="0" indent="0">
              <a:buNone/>
            </a:pPr>
            <a:endParaRPr lang="fr-CA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B4C085-8318-4C14-B389-CCAD7AA76C34}"/>
              </a:ext>
            </a:extLst>
          </p:cNvPr>
          <p:cNvSpPr txBox="1"/>
          <p:nvPr/>
        </p:nvSpPr>
        <p:spPr>
          <a:xfrm>
            <a:off x="4684734" y="2630466"/>
            <a:ext cx="162838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Social Foraging</a:t>
            </a:r>
            <a:endParaRPr lang="en-CA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C4914B-A3A9-47AA-9F27-A242E48C8E03}"/>
              </a:ext>
            </a:extLst>
          </p:cNvPr>
          <p:cNvSpPr txBox="1"/>
          <p:nvPr/>
        </p:nvSpPr>
        <p:spPr>
          <a:xfrm>
            <a:off x="9646084" y="2630466"/>
            <a:ext cx="296762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Individual Foraging</a:t>
            </a:r>
            <a:endParaRPr lang="en-CA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5874FD-AF4F-487B-95DF-870226050292}"/>
              </a:ext>
            </a:extLst>
          </p:cNvPr>
          <p:cNvSpPr txBox="1"/>
          <p:nvPr/>
        </p:nvSpPr>
        <p:spPr>
          <a:xfrm rot="298875">
            <a:off x="7098779" y="5649425"/>
            <a:ext cx="81697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B5AFAF-161D-4D17-A0AD-9310B2D1F884}"/>
              </a:ext>
            </a:extLst>
          </p:cNvPr>
          <p:cNvSpPr txBox="1"/>
          <p:nvPr/>
        </p:nvSpPr>
        <p:spPr>
          <a:xfrm>
            <a:off x="8328418" y="5545109"/>
            <a:ext cx="978419" cy="43887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F83A1F-3A66-8999-515D-F24BF42480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0791" y="6308209"/>
            <a:ext cx="526018" cy="36933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43EB398-8B13-E376-87CC-D44CAB7AA018}"/>
              </a:ext>
            </a:extLst>
          </p:cNvPr>
          <p:cNvSpPr/>
          <p:nvPr/>
        </p:nvSpPr>
        <p:spPr>
          <a:xfrm>
            <a:off x="4624922" y="2442220"/>
            <a:ext cx="1628384" cy="520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A77E02-46DF-2C3D-594F-FB3E908FAB6B}"/>
              </a:ext>
            </a:extLst>
          </p:cNvPr>
          <p:cNvSpPr/>
          <p:nvPr/>
        </p:nvSpPr>
        <p:spPr>
          <a:xfrm>
            <a:off x="9725416" y="2479023"/>
            <a:ext cx="2116064" cy="520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2538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742f647-34aa-47ad-81ff-611e282eb03c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6D842EEC58A2744A2ADC524444A7A0D" ma:contentTypeVersion="12" ma:contentTypeDescription="Create a new document." ma:contentTypeScope="" ma:versionID="94239b5de83d41ab41b7cd27cf6c09fd">
  <xsd:schema xmlns:xsd="http://www.w3.org/2001/XMLSchema" xmlns:xs="http://www.w3.org/2001/XMLSchema" xmlns:p="http://schemas.microsoft.com/office/2006/metadata/properties" xmlns:ns2="1742f647-34aa-47ad-81ff-611e282eb03c" xmlns:ns3="2474bc95-ce3a-4b46-bc4a-5c320303d6f9" targetNamespace="http://schemas.microsoft.com/office/2006/metadata/properties" ma:root="true" ma:fieldsID="a6b16c019daf4d4f476e36aa2864883a" ns2:_="" ns3:_="">
    <xsd:import namespace="1742f647-34aa-47ad-81ff-611e282eb03c"/>
    <xsd:import namespace="2474bc95-ce3a-4b46-bc4a-5c320303d6f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42f647-34aa-47ad-81ff-611e282eb0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08d44918-0402-4173-a38e-4345c47fbb3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74bc95-ce3a-4b46-bc4a-5c320303d6f9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0E5F4B-931B-4AAC-9F07-70B10D0C9B8D}">
  <ds:schemaRefs>
    <ds:schemaRef ds:uri="http://purl.org/dc/dcmitype/"/>
    <ds:schemaRef ds:uri="http://schemas.microsoft.com/office/2006/documentManagement/types"/>
    <ds:schemaRef ds:uri="http://www.w3.org/XML/1998/namespace"/>
    <ds:schemaRef ds:uri="1742f647-34aa-47ad-81ff-611e282eb03c"/>
    <ds:schemaRef ds:uri="http://purl.org/dc/elements/1.1/"/>
    <ds:schemaRef ds:uri="http://schemas.openxmlformats.org/package/2006/metadata/core-properties"/>
    <ds:schemaRef ds:uri="2474bc95-ce3a-4b46-bc4a-5c320303d6f9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9F39584E-4A0E-4755-9DA9-F94D90BECB6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9A7EF09-6F84-4786-B98A-DC5FCEEEE4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742f647-34aa-47ad-81ff-611e282eb03c"/>
    <ds:schemaRef ds:uri="2474bc95-ce3a-4b46-bc4a-5c320303d6f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15986</TotalTime>
  <Words>1188</Words>
  <Application>Microsoft Office PowerPoint</Application>
  <PresentationFormat>Widescreen</PresentationFormat>
  <Paragraphs>223</Paragraphs>
  <Slides>27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-apple-system</vt:lpstr>
      <vt:lpstr>Arial</vt:lpstr>
      <vt:lpstr>Calibri</vt:lpstr>
      <vt:lpstr>Calibri Light</vt:lpstr>
      <vt:lpstr>Symbol</vt:lpstr>
      <vt:lpstr>Office Theme</vt:lpstr>
      <vt:lpstr>Heads Up!</vt:lpstr>
      <vt:lpstr>Urbanization</vt:lpstr>
      <vt:lpstr>Urbanization</vt:lpstr>
      <vt:lpstr>Urbanization</vt:lpstr>
      <vt:lpstr>Can species be successful in cities?</vt:lpstr>
      <vt:lpstr>American crows in urban areas</vt:lpstr>
      <vt:lpstr>Behavioural Adaptations</vt:lpstr>
      <vt:lpstr>Vigilance and social foraging behaviour</vt:lpstr>
      <vt:lpstr>Sentinels</vt:lpstr>
      <vt:lpstr>Sentinels</vt:lpstr>
      <vt:lpstr>My objective</vt:lpstr>
      <vt:lpstr>Methods</vt:lpstr>
      <vt:lpstr>Crowkemon Go</vt:lpstr>
      <vt:lpstr>Methods</vt:lpstr>
      <vt:lpstr>Methods</vt:lpstr>
      <vt:lpstr>Methods</vt:lpstr>
      <vt:lpstr>Research questions</vt:lpstr>
      <vt:lpstr>Proportion of time</vt:lpstr>
      <vt:lpstr>Behavioural Instance Duration</vt:lpstr>
      <vt:lpstr>Behavioural Instance Duration</vt:lpstr>
      <vt:lpstr>Generalized Environment</vt:lpstr>
      <vt:lpstr>Generalized Environment</vt:lpstr>
      <vt:lpstr>Sentinel Presence</vt:lpstr>
      <vt:lpstr>Some caveats</vt:lpstr>
      <vt:lpstr>Research questions</vt:lpstr>
      <vt:lpstr>Acknowledgements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Heads Up!</dc:title>
  <dc:creator>ap21pb@outlook.com</dc:creator>
  <cp:lastModifiedBy>Alex Popescu</cp:lastModifiedBy>
  <cp:revision>17</cp:revision>
  <dcterms:created xsi:type="dcterms:W3CDTF">2023-05-26T23:04:50Z</dcterms:created>
  <dcterms:modified xsi:type="dcterms:W3CDTF">2024-08-23T22:20:48Z</dcterms:modified>
</cp:coreProperties>
</file>

<file path=docProps/thumbnail.jpeg>
</file>